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8" r:id="rId4"/>
    <p:sldId id="263" r:id="rId5"/>
    <p:sldId id="259" r:id="rId6"/>
    <p:sldId id="261" r:id="rId7"/>
    <p:sldId id="262" r:id="rId8"/>
    <p:sldId id="266" r:id="rId9"/>
    <p:sldId id="265" r:id="rId10"/>
    <p:sldId id="264" r:id="rId11"/>
    <p:sldId id="267" r:id="rId12"/>
    <p:sldId id="268" r:id="rId13"/>
    <p:sldId id="269" r:id="rId14"/>
    <p:sldId id="277" r:id="rId15"/>
    <p:sldId id="270" r:id="rId16"/>
    <p:sldId id="271" r:id="rId17"/>
    <p:sldId id="278" r:id="rId18"/>
    <p:sldId id="272" r:id="rId19"/>
    <p:sldId id="273" r:id="rId20"/>
    <p:sldId id="274" r:id="rId21"/>
    <p:sldId id="275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48"/>
    <p:restoredTop sz="85087"/>
  </p:normalViewPr>
  <p:slideViewPr>
    <p:cSldViewPr snapToGrid="0" snapToObjects="1">
      <p:cViewPr varScale="1">
        <p:scale>
          <a:sx n="99" d="100"/>
          <a:sy n="99" d="100"/>
        </p:scale>
        <p:origin x="25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C8EFD0-06C0-8742-ADFB-796B660B8056}" type="datetimeFigureOut">
              <a:rPr lang="en-US" smtClean="0"/>
              <a:t>10/20/2020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F7884C-9962-A349-A252-3F3AEFE163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5956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</a:t>
            </a:r>
            <a:r>
              <a:rPr lang="en-US" dirty="0" err="1"/>
              <a:t>IjVLhoyfGAM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F7884C-9962-A349-A252-3F3AEFE1634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6144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F7884C-9962-A349-A252-3F3AEFE1634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6935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F7884C-9962-A349-A252-3F3AEFE1634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7198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youtu.be</a:t>
            </a:r>
            <a:r>
              <a:rPr lang="en-US" dirty="0"/>
              <a:t>/Jz_R6MJ_WIY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F7884C-9962-A349-A252-3F3AEFE1634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6820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http://</a:t>
            </a:r>
            <a:r>
              <a:rPr lang="en-US" dirty="0" err="1"/>
              <a:t>compeau.cbd.cmu.edu</a:t>
            </a:r>
            <a:r>
              <a:rPr lang="en-US" dirty="0"/>
              <a:t>/programming-for-lovers/chapter-1-finding-replication-origins-in-bacterial-genomes/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F7884C-9962-A349-A252-3F3AEFE1634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4755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F7884C-9962-A349-A252-3F3AEFE1634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7581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DeborahPerez</a:t>
            </a:r>
            <a:r>
              <a:rPr lang="en-US" dirty="0"/>
              <a:t>/</a:t>
            </a:r>
            <a:r>
              <a:rPr lang="en-US" dirty="0" err="1"/>
              <a:t>UCSanDiegoBioinformaticsI</a:t>
            </a:r>
            <a:r>
              <a:rPr lang="en-US" dirty="0"/>
              <a:t>/blob/master/</a:t>
            </a:r>
            <a:r>
              <a:rPr lang="en-US" dirty="0" err="1"/>
              <a:t>frequentwords.py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F7884C-9962-A349-A252-3F3AEFE1634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6373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DeborahPerez</a:t>
            </a:r>
            <a:r>
              <a:rPr lang="en-US" dirty="0"/>
              <a:t>/</a:t>
            </a:r>
            <a:r>
              <a:rPr lang="en-US" dirty="0" err="1"/>
              <a:t>UCSanDiegoBioinformaticsI</a:t>
            </a:r>
            <a:r>
              <a:rPr lang="en-US" dirty="0"/>
              <a:t>/blob/master/</a:t>
            </a:r>
            <a:r>
              <a:rPr lang="en-US" dirty="0" err="1"/>
              <a:t>ReverseComplement.py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F7884C-9962-A349-A252-3F3AEFE1634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4874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F7884C-9962-A349-A252-3F3AEFE1634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2842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A7C030D-AA31-FD4C-926D-500293AEA2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4E7EC10C-E331-C84F-8241-12172DCF4B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38A834A1-AC1C-3F40-A294-612E641A0F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E3EF5-4066-5948-9A16-A4D410285675}" type="datetimeFigureOut">
              <a:rPr lang="en-US" smtClean="0"/>
              <a:t>10/20/2020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7E59F735-AAFC-0843-8796-AE16093BB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FE5F0A2C-2CF0-F445-9394-F9E2548528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523D7-8427-6644-8495-61FCF0541C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8465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989EFBF-8BE1-9D46-B50A-4182F2C878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A906F6C7-6162-2845-BE91-89524DBA15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1A53CB82-5A93-B249-8DC6-5CF03C3716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E3EF5-4066-5948-9A16-A4D410285675}" type="datetimeFigureOut">
              <a:rPr lang="en-US" smtClean="0"/>
              <a:t>10/20/2020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6502C24B-6062-E84F-AFA8-3C03D8B377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3FFD3622-89B0-A543-98F3-472B9AB87C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523D7-8427-6644-8495-61FCF0541C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3317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B01A5DB7-1CAA-C040-8193-2EB28CB116B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2CD987FD-1F43-EB41-8E90-E97E1DB72B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8472E020-32B4-4E44-842F-AE3AA641C4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E3EF5-4066-5948-9A16-A4D410285675}" type="datetimeFigureOut">
              <a:rPr lang="en-US" smtClean="0"/>
              <a:t>10/20/2020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E8E5B2EC-0833-2342-9CA3-70E3AF0360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D5C52C10-2A36-674A-B4CA-083AEFD1E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523D7-8427-6644-8495-61FCF0541C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5437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3F29886-07C5-6A4A-A087-B2823AE7A3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BE02AFB-4F0C-A64C-B4B6-2FB5805E4A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9B6DB07E-1DA8-9E4D-A6F6-9CAE55C972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E3EF5-4066-5948-9A16-A4D410285675}" type="datetimeFigureOut">
              <a:rPr lang="en-US" smtClean="0"/>
              <a:t>10/20/2020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8B302B9A-0BEE-FE47-8ABF-D7CDBB1D25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F0BBB9B5-D932-AB4D-9463-37A698CF44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523D7-8427-6644-8495-61FCF0541C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9705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2E4F515-5328-984A-8172-7288151A49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BCB89E1A-608E-FF48-B7F8-EEA6482E44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5BD3EBE9-2472-614A-9F12-CC02A208EE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E3EF5-4066-5948-9A16-A4D410285675}" type="datetimeFigureOut">
              <a:rPr lang="en-US" smtClean="0"/>
              <a:t>10/20/2020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B27A57E5-AFCC-2942-A5CF-0F4CBA4825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5AE19600-D150-5E48-B347-51145C9EE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523D7-8427-6644-8495-61FCF0541C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5186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61D0795-DBAA-5948-BCDC-BF108EADE6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8A5B913-454D-614E-A7FE-9ED16AC4C7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13682AD3-5354-6344-8D8A-DCF4E44694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3F3C4DD3-99FD-7F49-BDD6-DBDD20837A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E3EF5-4066-5948-9A16-A4D410285675}" type="datetimeFigureOut">
              <a:rPr lang="en-US" smtClean="0"/>
              <a:t>10/20/2020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ED87728E-A041-CB49-A5C7-B700022B74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BF9F0221-F98F-4141-8E8E-E0E4B8C16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523D7-8427-6644-8495-61FCF0541C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1896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B61D17C-A9FC-FF47-9218-FB5974017E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2A4E3901-8DE0-5948-BF32-45E0A6CD0E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DD9B8FDB-2DEA-2F45-93C1-7C714F1BD6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71425467-1FA6-0341-B053-F1FFC99308F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1B9D6BC4-C9FE-8945-A486-E1D10AD089B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1B3E5E4F-30B2-8243-977A-A767DB467E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E3EF5-4066-5948-9A16-A4D410285675}" type="datetimeFigureOut">
              <a:rPr lang="en-US" smtClean="0"/>
              <a:t>10/20/2020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F278A647-4613-9747-BB46-46DBD35146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A8E73680-13C4-3F42-B605-036B0F999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523D7-8427-6644-8495-61FCF0541C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2448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5DDE776-8198-644E-9AAB-5B501158E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F6EAAD18-93DD-9B4E-9233-6ADF9F4A51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E3EF5-4066-5948-9A16-A4D410285675}" type="datetimeFigureOut">
              <a:rPr lang="en-US" smtClean="0"/>
              <a:t>10/20/2020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9E13B610-5494-5646-AF1D-68C4CEF412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B8950785-A84F-2E46-85CD-59F76C7FD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523D7-8427-6644-8495-61FCF0541C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3395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7345F2CA-7EB6-9749-8297-B26427256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E3EF5-4066-5948-9A16-A4D410285675}" type="datetimeFigureOut">
              <a:rPr lang="en-US" smtClean="0"/>
              <a:t>10/20/2020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C4AB3B0D-2076-A947-8A38-4C39F9EAA1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36CB4925-D652-E04C-A80A-34EE6DC11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523D7-8427-6644-8495-61FCF0541C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1808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2861D06-C5E9-8F4C-89D9-AEA0A3E5E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519C624-EBBA-494C-AF51-5A819788F8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9EE2FD11-1547-5F4D-B494-50C3EE2A30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44141A27-3776-2D47-B533-2B26427E4B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E3EF5-4066-5948-9A16-A4D410285675}" type="datetimeFigureOut">
              <a:rPr lang="en-US" smtClean="0"/>
              <a:t>10/20/2020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0B9F4ECF-2AA7-4945-A1C3-70C185E623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47270D94-D459-F54B-A5FB-2BC31A4ED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523D7-8427-6644-8495-61FCF0541C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26673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955CE65-C54B-1B4E-8269-FA99BC4543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80094238-749C-A440-ADA5-5BA1F3D1EC6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5267DE8B-7E5F-0F44-B563-E8D56501F9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A487071D-E4B4-3440-AB8B-9D905D4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E3EF5-4066-5948-9A16-A4D410285675}" type="datetimeFigureOut">
              <a:rPr lang="en-US" smtClean="0"/>
              <a:t>10/20/2020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0061D616-0234-E840-BCE1-65606B5255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065F4AC-286A-DF43-B852-503C4114A6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523D7-8427-6644-8495-61FCF0541C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364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5DF0B2DF-900F-DD48-B4C7-CC256D4A1E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1C583AFA-36F9-7E4B-8D51-BF0DBEC436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39A8E4C1-8003-4D41-AC16-714CB83723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1E3EF5-4066-5948-9A16-A4D410285675}" type="datetimeFigureOut">
              <a:rPr lang="en-US" smtClean="0"/>
              <a:t>10/20/2020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4DC6C505-6B02-2245-8C55-A1C4AB22C8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03B4D85E-07A1-E34C-8228-A8C88FA6AF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8523D7-8427-6644-8495-61FCF0541C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1045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94E59AC-AA4B-A844-AA5C-9CDF9219FE3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Bioinformatic Algorithms Using F#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A4FDABBE-F5B9-304C-8A1A-D23A47D6C13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Jamie Dixon</a:t>
            </a:r>
          </a:p>
          <a:p>
            <a:r>
              <a:rPr lang="en-US" dirty="0"/>
              <a:t>F# </a:t>
            </a:r>
            <a:r>
              <a:rPr lang="en-US" dirty="0" err="1"/>
              <a:t>eXchange</a:t>
            </a:r>
            <a:endParaRPr lang="en-US" dirty="0"/>
          </a:p>
          <a:p>
            <a:r>
              <a:rPr lang="en-US" dirty="0"/>
              <a:t>21 October 2020</a:t>
            </a:r>
          </a:p>
        </p:txBody>
      </p:sp>
    </p:spTree>
    <p:extLst>
      <p:ext uri="{BB962C8B-B14F-4D97-AF65-F5344CB8AC3E}">
        <p14:creationId xmlns:p14="http://schemas.microsoft.com/office/powerpoint/2010/main" val="1144177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2CC43EE-DE40-A04B-9C9D-BBA4FEA33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Pattern Count: Imperative Way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0D77C89-16F8-674B-810D-B04800026F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45398"/>
            <a:ext cx="5315466" cy="32900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 err="1"/>
              <a:t>PatternCount</a:t>
            </a:r>
            <a:r>
              <a:rPr lang="en-US" sz="2400" dirty="0"/>
              <a:t>(</a:t>
            </a:r>
            <a:r>
              <a:rPr lang="en-US" sz="2400" i="1" dirty="0"/>
              <a:t>pattern</a:t>
            </a:r>
            <a:r>
              <a:rPr lang="en-US" sz="2400" dirty="0"/>
              <a:t>, </a:t>
            </a:r>
            <a:r>
              <a:rPr lang="en-US" sz="2400" i="1" dirty="0"/>
              <a:t>text</a:t>
            </a:r>
            <a:r>
              <a:rPr lang="en-US" sz="2400" dirty="0"/>
              <a:t>)</a:t>
            </a:r>
            <a:br>
              <a:rPr lang="en-US" sz="2400" dirty="0"/>
            </a:br>
            <a:r>
              <a:rPr lang="en-US" sz="2400" dirty="0"/>
              <a:t>    </a:t>
            </a:r>
            <a:r>
              <a:rPr lang="en-US" sz="2400" i="1" dirty="0"/>
              <a:t>count </a:t>
            </a:r>
            <a:r>
              <a:rPr lang="en-US" sz="2400" dirty="0"/>
              <a:t>← 0 </a:t>
            </a:r>
            <a:br>
              <a:rPr lang="en-US" sz="2400" dirty="0"/>
            </a:br>
            <a:r>
              <a:rPr lang="en-US" sz="2400" dirty="0"/>
              <a:t>    </a:t>
            </a:r>
            <a:r>
              <a:rPr lang="en-US" sz="2400" i="1" dirty="0"/>
              <a:t>n </a:t>
            </a:r>
            <a:r>
              <a:rPr lang="en-US" sz="2400" dirty="0"/>
              <a:t>← </a:t>
            </a:r>
            <a:r>
              <a:rPr lang="en-US" sz="2400" b="1" dirty="0" err="1"/>
              <a:t>len</a:t>
            </a:r>
            <a:r>
              <a:rPr lang="en-US" sz="2400" dirty="0"/>
              <a:t>(</a:t>
            </a:r>
            <a:r>
              <a:rPr lang="en-US" sz="2400" i="1" dirty="0"/>
              <a:t>text</a:t>
            </a:r>
            <a:r>
              <a:rPr lang="en-US" sz="2400" dirty="0"/>
              <a:t>)</a:t>
            </a:r>
            <a:br>
              <a:rPr lang="en-US" sz="2400" dirty="0"/>
            </a:br>
            <a:r>
              <a:rPr lang="en-US" sz="2400" dirty="0"/>
              <a:t>    </a:t>
            </a:r>
            <a:r>
              <a:rPr lang="en-US" sz="2400" i="1" dirty="0"/>
              <a:t>k </a:t>
            </a:r>
            <a:r>
              <a:rPr lang="en-US" sz="2400" dirty="0"/>
              <a:t>← </a:t>
            </a:r>
            <a:r>
              <a:rPr lang="en-US" sz="2400" b="1" dirty="0" err="1"/>
              <a:t>len</a:t>
            </a:r>
            <a:r>
              <a:rPr lang="en-US" sz="2400" dirty="0"/>
              <a:t>(</a:t>
            </a:r>
            <a:r>
              <a:rPr lang="en-US" sz="2400" i="1" dirty="0"/>
              <a:t>pattern</a:t>
            </a:r>
            <a:r>
              <a:rPr lang="en-US" sz="2400" dirty="0"/>
              <a:t>)</a:t>
            </a:r>
            <a:br>
              <a:rPr lang="en-US" sz="2400" dirty="0"/>
            </a:br>
            <a:r>
              <a:rPr lang="en-US" sz="2400" dirty="0"/>
              <a:t>    </a:t>
            </a:r>
            <a:r>
              <a:rPr lang="en-US" sz="2400" b="1" dirty="0"/>
              <a:t>for </a:t>
            </a:r>
            <a:r>
              <a:rPr lang="en-US" sz="2400" dirty="0"/>
              <a:t>every integer </a:t>
            </a:r>
            <a:r>
              <a:rPr lang="en-US" sz="2400" i="1" dirty="0" err="1"/>
              <a:t>i</a:t>
            </a:r>
            <a:r>
              <a:rPr lang="en-US" sz="2400" i="1" dirty="0"/>
              <a:t> </a:t>
            </a:r>
            <a:r>
              <a:rPr lang="en-US" sz="2400" dirty="0"/>
              <a:t>between 0 and </a:t>
            </a:r>
            <a:r>
              <a:rPr lang="en-US" sz="2400" i="1" dirty="0"/>
              <a:t>n </a:t>
            </a:r>
            <a:r>
              <a:rPr lang="en-US" sz="2400" dirty="0"/>
              <a:t>− </a:t>
            </a:r>
            <a:r>
              <a:rPr lang="en-US" sz="2400" i="1" dirty="0"/>
              <a:t>k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/>
              <a:t>        </a:t>
            </a:r>
            <a:r>
              <a:rPr lang="en-US" sz="2400" b="1" dirty="0"/>
              <a:t>if </a:t>
            </a:r>
            <a:r>
              <a:rPr lang="en-US" sz="2400" i="1" dirty="0"/>
              <a:t>text</a:t>
            </a:r>
            <a:r>
              <a:rPr lang="en-US" sz="2400" dirty="0"/>
              <a:t>[</a:t>
            </a:r>
            <a:r>
              <a:rPr lang="en-US" sz="2400" i="1" dirty="0" err="1"/>
              <a:t>i</a:t>
            </a:r>
            <a:r>
              <a:rPr lang="en-US" sz="2400" dirty="0"/>
              <a:t>, </a:t>
            </a:r>
            <a:r>
              <a:rPr lang="en-US" sz="2400" i="1" dirty="0" err="1"/>
              <a:t>i</a:t>
            </a:r>
            <a:r>
              <a:rPr lang="en-US" sz="2400" i="1" dirty="0"/>
              <a:t> </a:t>
            </a:r>
            <a:r>
              <a:rPr lang="en-US" sz="2400" dirty="0"/>
              <a:t>+ </a:t>
            </a:r>
            <a:r>
              <a:rPr lang="en-US" sz="2400" i="1" dirty="0"/>
              <a:t>k</a:t>
            </a:r>
            <a:r>
              <a:rPr lang="en-US" sz="2400" dirty="0"/>
              <a:t>] = </a:t>
            </a:r>
            <a:r>
              <a:rPr lang="en-US" sz="2400" i="1" dirty="0"/>
              <a:t>pattern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/>
              <a:t>        </a:t>
            </a:r>
            <a:r>
              <a:rPr lang="en-US" sz="2400" i="1" dirty="0"/>
              <a:t>count </a:t>
            </a:r>
            <a:r>
              <a:rPr lang="en-US" sz="2400" dirty="0"/>
              <a:t>← </a:t>
            </a:r>
            <a:r>
              <a:rPr lang="en-US" sz="2400" i="1" dirty="0"/>
              <a:t>count </a:t>
            </a:r>
            <a:r>
              <a:rPr lang="en-US" sz="2400" dirty="0"/>
              <a:t>+ 1</a:t>
            </a:r>
            <a:br>
              <a:rPr lang="en-US" sz="2400" dirty="0"/>
            </a:br>
            <a:r>
              <a:rPr lang="en-US" sz="2400" dirty="0"/>
              <a:t>    </a:t>
            </a:r>
            <a:r>
              <a:rPr lang="en-US" sz="2400" b="1" dirty="0"/>
              <a:t>return </a:t>
            </a:r>
            <a:r>
              <a:rPr lang="en-US" sz="2400" i="1" dirty="0"/>
              <a:t>count</a:t>
            </a:r>
            <a:endParaRPr lang="en-US" sz="24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A161D079-1CCC-AC47-BBAF-80DF0A2076FA}"/>
              </a:ext>
            </a:extLst>
          </p:cNvPr>
          <p:cNvSpPr/>
          <p:nvPr/>
        </p:nvSpPr>
        <p:spPr>
          <a:xfrm>
            <a:off x="6153666" y="2093679"/>
            <a:ext cx="577430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def </a:t>
            </a:r>
            <a:r>
              <a:rPr lang="en-US" sz="2400" dirty="0" err="1"/>
              <a:t>PatternCount</a:t>
            </a:r>
            <a:r>
              <a:rPr lang="en-US" sz="2400" dirty="0"/>
              <a:t>(text, pattern):</a:t>
            </a:r>
          </a:p>
          <a:p>
            <a:r>
              <a:rPr lang="en-US" sz="2400" dirty="0"/>
              <a:t>    count = 0</a:t>
            </a:r>
          </a:p>
          <a:p>
            <a:r>
              <a:rPr lang="en-US" sz="2400" dirty="0"/>
              <a:t>    for </a:t>
            </a:r>
            <a:r>
              <a:rPr lang="en-US" sz="2400" dirty="0" err="1"/>
              <a:t>i</a:t>
            </a:r>
            <a:r>
              <a:rPr lang="en-US" sz="2400" dirty="0"/>
              <a:t> in range(0, </a:t>
            </a:r>
            <a:r>
              <a:rPr lang="en-US" sz="2400" dirty="0" err="1"/>
              <a:t>len</a:t>
            </a:r>
            <a:r>
              <a:rPr lang="en-US" sz="2400" dirty="0"/>
              <a:t>(text)-</a:t>
            </a:r>
            <a:r>
              <a:rPr lang="en-US" sz="2400" dirty="0" err="1"/>
              <a:t>len</a:t>
            </a:r>
            <a:r>
              <a:rPr lang="en-US" sz="2400" dirty="0"/>
              <a:t>(pattern)+1):</a:t>
            </a:r>
          </a:p>
          <a:p>
            <a:r>
              <a:rPr lang="en-US" sz="2400" dirty="0"/>
              <a:t>        if text[</a:t>
            </a:r>
            <a:r>
              <a:rPr lang="en-US" sz="2400" dirty="0" err="1"/>
              <a:t>i:len</a:t>
            </a:r>
            <a:r>
              <a:rPr lang="en-US" sz="2400" dirty="0"/>
              <a:t>(pattern)+</a:t>
            </a:r>
            <a:r>
              <a:rPr lang="en-US" sz="2400" dirty="0" err="1"/>
              <a:t>i</a:t>
            </a:r>
            <a:r>
              <a:rPr lang="en-US" sz="2400" dirty="0"/>
              <a:t>] == pattern:</a:t>
            </a:r>
          </a:p>
          <a:p>
            <a:r>
              <a:rPr lang="en-US" sz="2400" dirty="0"/>
              <a:t>            count =+</a:t>
            </a:r>
          </a:p>
          <a:p>
            <a:r>
              <a:rPr lang="en-US" sz="2400" dirty="0"/>
              <a:t>	return count</a:t>
            </a:r>
          </a:p>
        </p:txBody>
      </p:sp>
    </p:spTree>
    <p:extLst>
      <p:ext uri="{BB962C8B-B14F-4D97-AF65-F5344CB8AC3E}">
        <p14:creationId xmlns:p14="http://schemas.microsoft.com/office/powerpoint/2010/main" val="905195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B34DA02-0DBA-6D4B-A78B-A58A4C0EC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Pattern Count: Functional Way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EC7AA10-B94D-394B-86BB-4F1D03E8B9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21593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let </a:t>
            </a:r>
            <a:r>
              <a:rPr lang="en-US" dirty="0" err="1"/>
              <a:t>patternCount</a:t>
            </a:r>
            <a:r>
              <a:rPr lang="en-US" dirty="0"/>
              <a:t> (</a:t>
            </a:r>
            <a:r>
              <a:rPr lang="en-US" dirty="0" err="1"/>
              <a:t>text:string</a:t>
            </a:r>
            <a:r>
              <a:rPr lang="en-US" dirty="0"/>
              <a:t>) (</a:t>
            </a:r>
            <a:r>
              <a:rPr lang="en-US" dirty="0" err="1"/>
              <a:t>pattern:string</a:t>
            </a:r>
            <a:r>
              <a:rPr lang="en-US" dirty="0"/>
              <a:t>) =</a:t>
            </a:r>
          </a:p>
          <a:p>
            <a:pPr marL="0" indent="0">
              <a:buNone/>
            </a:pPr>
            <a:r>
              <a:rPr lang="en-US" dirty="0"/>
              <a:t>	text </a:t>
            </a:r>
          </a:p>
          <a:p>
            <a:pPr marL="0" indent="0">
              <a:buNone/>
            </a:pPr>
            <a:r>
              <a:rPr lang="en-US" dirty="0"/>
              <a:t>	|&gt; </a:t>
            </a:r>
            <a:r>
              <a:rPr lang="en-US" dirty="0" err="1"/>
              <a:t>Seq.windowed</a:t>
            </a:r>
            <a:r>
              <a:rPr lang="en-US" dirty="0"/>
              <a:t> </a:t>
            </a:r>
            <a:r>
              <a:rPr lang="en-US" dirty="0" err="1"/>
              <a:t>pattern.Length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/>
              <a:t>	|&gt; </a:t>
            </a:r>
            <a:r>
              <a:rPr lang="en-US" dirty="0" err="1"/>
              <a:t>Seq.map</a:t>
            </a:r>
            <a:r>
              <a:rPr lang="en-US" dirty="0"/>
              <a:t>(fun c -&gt; new string(c))</a:t>
            </a:r>
          </a:p>
          <a:p>
            <a:pPr marL="0" indent="0">
              <a:buNone/>
            </a:pPr>
            <a:r>
              <a:rPr lang="en-US" dirty="0"/>
              <a:t>	|&gt; </a:t>
            </a:r>
            <a:r>
              <a:rPr lang="en-US" dirty="0" err="1"/>
              <a:t>Seq.filter</a:t>
            </a:r>
            <a:r>
              <a:rPr lang="en-US" dirty="0"/>
              <a:t>(fun s -&gt; s = pattern)</a:t>
            </a:r>
          </a:p>
          <a:p>
            <a:pPr marL="0" indent="0">
              <a:buNone/>
            </a:pPr>
            <a:r>
              <a:rPr lang="en-US" dirty="0"/>
              <a:t>	|&gt; </a:t>
            </a:r>
            <a:r>
              <a:rPr lang="en-US" dirty="0" err="1"/>
              <a:t>Seq.length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751568" y="3305658"/>
            <a:ext cx="540000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strike="sngStrike" dirty="0"/>
              <a:t>|&gt; </a:t>
            </a:r>
            <a:r>
              <a:rPr lang="en-US" sz="2800" strike="sngStrike" dirty="0" err="1"/>
              <a:t>Seq.map</a:t>
            </a:r>
            <a:r>
              <a:rPr lang="en-US" sz="2800" strike="sngStrike" dirty="0"/>
              <a:t>(fun c -&gt; new string(c))</a:t>
            </a:r>
            <a:endParaRPr lang="en-US" sz="2800" strike="sngStrike" dirty="0"/>
          </a:p>
        </p:txBody>
      </p:sp>
    </p:spTree>
    <p:extLst>
      <p:ext uri="{BB962C8B-B14F-4D97-AF65-F5344CB8AC3E}">
        <p14:creationId xmlns:p14="http://schemas.microsoft.com/office/powerpoint/2010/main" val="3233659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6002B40-7D3C-F540-BF6C-792248AC2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Frequent Words: Imperative Way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74F712B-B351-1C4C-A9ED-93F1AA2A89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55973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900" b="1" dirty="0" err="1"/>
              <a:t>FrequentWords</a:t>
            </a:r>
            <a:r>
              <a:rPr lang="en-US" sz="1900" dirty="0"/>
              <a:t>(</a:t>
            </a:r>
            <a:r>
              <a:rPr lang="en-US" sz="1900" i="1" dirty="0"/>
              <a:t>Text</a:t>
            </a:r>
            <a:r>
              <a:rPr lang="en-US" sz="1900" dirty="0"/>
              <a:t>, </a:t>
            </a:r>
            <a:r>
              <a:rPr lang="en-US" sz="1900" i="1" dirty="0"/>
              <a:t>k</a:t>
            </a:r>
            <a:r>
              <a:rPr lang="en-US" sz="1900" dirty="0"/>
              <a:t>)</a:t>
            </a:r>
          </a:p>
          <a:p>
            <a:pPr marL="0" indent="0">
              <a:buNone/>
            </a:pPr>
            <a:r>
              <a:rPr lang="en-US" sz="1900" i="1" dirty="0"/>
              <a:t>    </a:t>
            </a:r>
            <a:r>
              <a:rPr lang="en-US" sz="1900" i="1" dirty="0" err="1"/>
              <a:t>FrequentPatterns</a:t>
            </a:r>
            <a:r>
              <a:rPr lang="en-US" sz="1900" dirty="0"/>
              <a:t> ← an empty set</a:t>
            </a:r>
          </a:p>
          <a:p>
            <a:pPr marL="0" indent="0">
              <a:buNone/>
            </a:pPr>
            <a:r>
              <a:rPr lang="en-US" sz="1900" i="1" dirty="0"/>
              <a:t>    Count</a:t>
            </a:r>
            <a:r>
              <a:rPr lang="en-US" sz="1900" dirty="0"/>
              <a:t> ← an array of length |</a:t>
            </a:r>
            <a:r>
              <a:rPr lang="en-US" sz="1900" i="1" dirty="0"/>
              <a:t>Text</a:t>
            </a:r>
            <a:r>
              <a:rPr lang="en-US" sz="1900" dirty="0"/>
              <a:t>|-</a:t>
            </a:r>
            <a:r>
              <a:rPr lang="en-US" sz="1900" i="1" dirty="0"/>
              <a:t>k</a:t>
            </a:r>
            <a:r>
              <a:rPr lang="en-US" sz="1900" dirty="0"/>
              <a:t>+1</a:t>
            </a:r>
          </a:p>
          <a:p>
            <a:pPr marL="0" indent="0">
              <a:buNone/>
            </a:pPr>
            <a:r>
              <a:rPr lang="en-US" sz="1900" b="1" dirty="0"/>
              <a:t>    for</a:t>
            </a:r>
            <a:r>
              <a:rPr lang="en-US" sz="1900" dirty="0"/>
              <a:t> </a:t>
            </a:r>
            <a:r>
              <a:rPr lang="en-US" sz="1900" i="1" dirty="0" err="1"/>
              <a:t>i</a:t>
            </a:r>
            <a:r>
              <a:rPr lang="en-US" sz="1900" dirty="0"/>
              <a:t> ← 0 to |</a:t>
            </a:r>
            <a:r>
              <a:rPr lang="en-US" sz="1900" i="1" dirty="0"/>
              <a:t>Text</a:t>
            </a:r>
            <a:r>
              <a:rPr lang="en-US" sz="1900" dirty="0"/>
              <a:t>| − </a:t>
            </a:r>
            <a:r>
              <a:rPr lang="en-US" sz="1900" i="1" dirty="0"/>
              <a:t>k</a:t>
            </a:r>
          </a:p>
          <a:p>
            <a:pPr marL="0" indent="0">
              <a:buNone/>
            </a:pPr>
            <a:r>
              <a:rPr lang="en-US" sz="1900" i="1" dirty="0"/>
              <a:t>          Pattern</a:t>
            </a:r>
            <a:r>
              <a:rPr lang="en-US" sz="1900" dirty="0"/>
              <a:t> ← </a:t>
            </a:r>
            <a:r>
              <a:rPr lang="en-US" sz="1900" i="1" dirty="0"/>
              <a:t>Text</a:t>
            </a:r>
            <a:r>
              <a:rPr lang="en-US" sz="1900" dirty="0"/>
              <a:t>(</a:t>
            </a:r>
            <a:r>
              <a:rPr lang="en-US" sz="1900" i="1" dirty="0" err="1"/>
              <a:t>i</a:t>
            </a:r>
            <a:r>
              <a:rPr lang="en-US" sz="1900" dirty="0"/>
              <a:t>, </a:t>
            </a:r>
            <a:r>
              <a:rPr lang="en-US" sz="1900" i="1" dirty="0"/>
              <a:t>k</a:t>
            </a:r>
            <a:r>
              <a:rPr lang="en-US" sz="1900" dirty="0"/>
              <a:t>)</a:t>
            </a:r>
          </a:p>
          <a:p>
            <a:pPr marL="0" indent="0">
              <a:buNone/>
            </a:pPr>
            <a:r>
              <a:rPr lang="en-US" sz="1900" i="1" dirty="0"/>
              <a:t>          Count</a:t>
            </a:r>
            <a:r>
              <a:rPr lang="en-US" sz="1900" dirty="0"/>
              <a:t>(</a:t>
            </a:r>
            <a:r>
              <a:rPr lang="en-US" sz="1900" i="1" dirty="0" err="1"/>
              <a:t>i</a:t>
            </a:r>
            <a:r>
              <a:rPr lang="en-US" sz="1900" dirty="0"/>
              <a:t>) ← </a:t>
            </a:r>
            <a:r>
              <a:rPr lang="en-US" sz="1900" b="1" dirty="0" err="1"/>
              <a:t>PatternCount</a:t>
            </a:r>
            <a:r>
              <a:rPr lang="en-US" sz="1900" dirty="0"/>
              <a:t>(</a:t>
            </a:r>
            <a:r>
              <a:rPr lang="en-US" sz="1900" i="1" dirty="0"/>
              <a:t>Text</a:t>
            </a:r>
            <a:r>
              <a:rPr lang="en-US" sz="1900" dirty="0"/>
              <a:t>, </a:t>
            </a:r>
            <a:r>
              <a:rPr lang="en-US" sz="1900" i="1" dirty="0"/>
              <a:t>Pattern</a:t>
            </a:r>
            <a:r>
              <a:rPr lang="en-US" sz="1900" dirty="0"/>
              <a:t>)</a:t>
            </a:r>
          </a:p>
          <a:p>
            <a:pPr marL="0" indent="0">
              <a:buNone/>
            </a:pPr>
            <a:r>
              <a:rPr lang="en-US" sz="1900" i="1" dirty="0"/>
              <a:t>          </a:t>
            </a:r>
            <a:r>
              <a:rPr lang="en-US" sz="1900" i="1" dirty="0" err="1"/>
              <a:t>maxCount</a:t>
            </a:r>
            <a:r>
              <a:rPr lang="en-US" sz="1900" dirty="0"/>
              <a:t> ← maximum value in array </a:t>
            </a:r>
            <a:r>
              <a:rPr lang="en-US" sz="1900" i="1" dirty="0"/>
              <a:t>Count</a:t>
            </a:r>
          </a:p>
          <a:p>
            <a:pPr marL="0" indent="0">
              <a:buNone/>
            </a:pPr>
            <a:r>
              <a:rPr lang="en-US" sz="1900" b="1" dirty="0"/>
              <a:t>     for</a:t>
            </a:r>
            <a:r>
              <a:rPr lang="en-US" sz="1900" dirty="0"/>
              <a:t> </a:t>
            </a:r>
            <a:r>
              <a:rPr lang="en-US" sz="1900" i="1" dirty="0" err="1"/>
              <a:t>i</a:t>
            </a:r>
            <a:r>
              <a:rPr lang="en-US" sz="1900" dirty="0"/>
              <a:t> ← 0 to |</a:t>
            </a:r>
            <a:r>
              <a:rPr lang="en-US" sz="1900" i="1" dirty="0"/>
              <a:t>Text</a:t>
            </a:r>
            <a:r>
              <a:rPr lang="en-US" sz="1900" dirty="0"/>
              <a:t>| − </a:t>
            </a:r>
            <a:r>
              <a:rPr lang="en-US" sz="1900" i="1" dirty="0"/>
              <a:t>k</a:t>
            </a:r>
            <a:br>
              <a:rPr lang="en-US" sz="1900" i="1" dirty="0"/>
            </a:br>
            <a:r>
              <a:rPr lang="en-US" sz="1900" i="1" dirty="0"/>
              <a:t>          </a:t>
            </a:r>
            <a:r>
              <a:rPr lang="en-US" sz="1900" b="1" dirty="0"/>
              <a:t>if</a:t>
            </a:r>
            <a:r>
              <a:rPr lang="en-US" sz="1900" dirty="0"/>
              <a:t> </a:t>
            </a:r>
            <a:r>
              <a:rPr lang="en-US" sz="1900" i="1" dirty="0"/>
              <a:t>Count</a:t>
            </a:r>
            <a:r>
              <a:rPr lang="en-US" sz="1900" dirty="0"/>
              <a:t>(</a:t>
            </a:r>
            <a:r>
              <a:rPr lang="en-US" sz="1900" i="1" dirty="0" err="1"/>
              <a:t>i</a:t>
            </a:r>
            <a:r>
              <a:rPr lang="en-US" sz="1900" dirty="0"/>
              <a:t>) = </a:t>
            </a:r>
            <a:r>
              <a:rPr lang="en-US" sz="1900" i="1" dirty="0" err="1"/>
              <a:t>maxCount</a:t>
            </a:r>
            <a:r>
              <a:rPr lang="en-US" sz="1900" i="1" dirty="0"/>
              <a:t> </a:t>
            </a:r>
          </a:p>
          <a:p>
            <a:pPr marL="0" indent="0">
              <a:buNone/>
            </a:pPr>
            <a:r>
              <a:rPr lang="en-US" sz="1900" dirty="0"/>
              <a:t>              add </a:t>
            </a:r>
            <a:r>
              <a:rPr lang="en-US" sz="1900" i="1" dirty="0"/>
              <a:t>Text</a:t>
            </a:r>
            <a:r>
              <a:rPr lang="en-US" sz="1900" dirty="0"/>
              <a:t>(</a:t>
            </a:r>
            <a:r>
              <a:rPr lang="en-US" sz="1900" i="1" dirty="0" err="1"/>
              <a:t>i</a:t>
            </a:r>
            <a:r>
              <a:rPr lang="en-US" sz="1900" dirty="0"/>
              <a:t>, </a:t>
            </a:r>
            <a:r>
              <a:rPr lang="en-US" sz="1900" i="1" dirty="0"/>
              <a:t>k</a:t>
            </a:r>
            <a:r>
              <a:rPr lang="en-US" sz="1900" dirty="0"/>
              <a:t>) to </a:t>
            </a:r>
            <a:r>
              <a:rPr lang="en-US" sz="1900" i="1" dirty="0" err="1"/>
              <a:t>FrequentPatterns</a:t>
            </a:r>
            <a:endParaRPr lang="en-US" sz="1900" i="1" dirty="0"/>
          </a:p>
          <a:p>
            <a:pPr marL="0" indent="0">
              <a:buNone/>
            </a:pPr>
            <a:r>
              <a:rPr lang="en-US" sz="1900" dirty="0"/>
              <a:t>      remove duplicates from </a:t>
            </a:r>
            <a:r>
              <a:rPr lang="en-US" sz="1900" i="1" dirty="0" err="1"/>
              <a:t>FrequentPatterns</a:t>
            </a:r>
            <a:r>
              <a:rPr lang="en-US" sz="1900" dirty="0"/>
              <a:t> </a:t>
            </a:r>
          </a:p>
          <a:p>
            <a:pPr marL="0" indent="0">
              <a:buNone/>
            </a:pPr>
            <a:r>
              <a:rPr lang="en-US" sz="1900" b="1" dirty="0"/>
              <a:t>      return</a:t>
            </a:r>
            <a:r>
              <a:rPr lang="en-US" sz="1900" dirty="0"/>
              <a:t> </a:t>
            </a:r>
            <a:r>
              <a:rPr lang="en-US" sz="1900" i="1" dirty="0" err="1"/>
              <a:t>FrequentPatterns</a:t>
            </a:r>
            <a:r>
              <a:rPr lang="en-US" sz="1900" dirty="0"/>
              <a:t> 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216BDF6F-3E49-1249-BF67-7D9A9F7367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0054" y="1553471"/>
            <a:ext cx="4440897" cy="4895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416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DD47AB6-CE39-0B48-902D-8579FC3E3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Frequent Words: Functional Way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A909480-FC9D-C84C-A9BC-F9697111F4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let </a:t>
            </a:r>
            <a:r>
              <a:rPr lang="en-US" dirty="0" err="1"/>
              <a:t>frequentWords</a:t>
            </a:r>
            <a:r>
              <a:rPr lang="en-US" dirty="0"/>
              <a:t> (</a:t>
            </a:r>
            <a:r>
              <a:rPr lang="en-US" dirty="0" err="1"/>
              <a:t>text:string</a:t>
            </a:r>
            <a:r>
              <a:rPr lang="en-US" dirty="0"/>
              <a:t>) (</a:t>
            </a:r>
            <a:r>
              <a:rPr lang="en-US" dirty="0" err="1"/>
              <a:t>k:int</a:t>
            </a:r>
            <a:r>
              <a:rPr lang="en-US" dirty="0"/>
              <a:t>) =</a:t>
            </a:r>
          </a:p>
          <a:p>
            <a:pPr marL="0" indent="0">
              <a:buNone/>
            </a:pPr>
            <a:r>
              <a:rPr lang="en-US" dirty="0"/>
              <a:t>	let </a:t>
            </a:r>
            <a:r>
              <a:rPr lang="en-US" dirty="0" err="1"/>
              <a:t>patternCounts</a:t>
            </a:r>
            <a:r>
              <a:rPr lang="en-US" dirty="0"/>
              <a:t> =</a:t>
            </a:r>
          </a:p>
          <a:p>
            <a:pPr marL="0" indent="0">
              <a:buNone/>
            </a:pPr>
            <a:r>
              <a:rPr lang="en-US" dirty="0"/>
              <a:t>		text</a:t>
            </a:r>
          </a:p>
          <a:p>
            <a:pPr marL="0" indent="0">
              <a:buNone/>
            </a:pPr>
            <a:r>
              <a:rPr lang="en-US" dirty="0"/>
              <a:t>		|&gt; </a:t>
            </a:r>
            <a:r>
              <a:rPr lang="en-US" dirty="0" err="1"/>
              <a:t>Seq.windowed</a:t>
            </a:r>
            <a:r>
              <a:rPr lang="en-US" dirty="0"/>
              <a:t> k</a:t>
            </a:r>
          </a:p>
          <a:p>
            <a:pPr marL="0" indent="0">
              <a:buNone/>
            </a:pPr>
            <a:r>
              <a:rPr lang="en-US" dirty="0"/>
              <a:t>		</a:t>
            </a:r>
            <a:r>
              <a:rPr lang="en-US" strike="sngStrike" dirty="0"/>
              <a:t>|&gt; </a:t>
            </a:r>
            <a:r>
              <a:rPr lang="en-US" strike="sngStrike" dirty="0" err="1"/>
              <a:t>Seq.map</a:t>
            </a:r>
            <a:r>
              <a:rPr lang="en-US" strike="sngStrike" dirty="0"/>
              <a:t>(fun c -&gt; new string(c))</a:t>
            </a:r>
          </a:p>
          <a:p>
            <a:pPr marL="0" indent="0">
              <a:buNone/>
            </a:pPr>
            <a:r>
              <a:rPr lang="en-US" dirty="0"/>
              <a:t>		|&gt; </a:t>
            </a:r>
            <a:r>
              <a:rPr lang="en-US" dirty="0" err="1"/>
              <a:t>Seq.countBy</a:t>
            </a:r>
            <a:r>
              <a:rPr lang="en-US" dirty="0"/>
              <a:t>(id)</a:t>
            </a:r>
          </a:p>
          <a:p>
            <a:pPr marL="0" indent="0">
              <a:buNone/>
            </a:pPr>
            <a:r>
              <a:rPr lang="en-US" dirty="0"/>
              <a:t>		|&gt; </a:t>
            </a:r>
            <a:r>
              <a:rPr lang="en-US" dirty="0" err="1"/>
              <a:t>Seq.sortByDescending</a:t>
            </a:r>
            <a:r>
              <a:rPr lang="en-US" dirty="0"/>
              <a:t>(fun (</a:t>
            </a:r>
            <a:r>
              <a:rPr lang="en-US" dirty="0" err="1"/>
              <a:t>s,c</a:t>
            </a:r>
            <a:r>
              <a:rPr lang="en-US" dirty="0"/>
              <a:t>) -&gt; c)</a:t>
            </a:r>
          </a:p>
          <a:p>
            <a:pPr marL="0" indent="0">
              <a:buNone/>
            </a:pPr>
            <a:r>
              <a:rPr lang="en-US" dirty="0"/>
              <a:t>	let </a:t>
            </a:r>
            <a:r>
              <a:rPr lang="en-US" dirty="0" err="1"/>
              <a:t>maxCount</a:t>
            </a:r>
            <a:r>
              <a:rPr lang="en-US" dirty="0"/>
              <a:t> = </a:t>
            </a:r>
            <a:r>
              <a:rPr lang="en-US" dirty="0" err="1"/>
              <a:t>patternCounts</a:t>
            </a:r>
            <a:r>
              <a:rPr lang="en-US" dirty="0"/>
              <a:t> |&gt; </a:t>
            </a:r>
            <a:r>
              <a:rPr lang="en-US" dirty="0" err="1"/>
              <a:t>Seq.head</a:t>
            </a:r>
            <a:r>
              <a:rPr lang="en-US" dirty="0"/>
              <a:t> |&gt; </a:t>
            </a:r>
            <a:r>
              <a:rPr lang="en-US" dirty="0" err="1"/>
              <a:t>snd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/>
              <a:t>patternCounts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/>
              <a:t>	|&gt; </a:t>
            </a:r>
            <a:r>
              <a:rPr lang="en-US" dirty="0" err="1"/>
              <a:t>Seq.filter</a:t>
            </a:r>
            <a:r>
              <a:rPr lang="en-US" dirty="0"/>
              <a:t>(fun (</a:t>
            </a:r>
            <a:r>
              <a:rPr lang="en-US" dirty="0" err="1"/>
              <a:t>s,c</a:t>
            </a:r>
            <a:r>
              <a:rPr lang="en-US" dirty="0"/>
              <a:t>) -&gt; c = </a:t>
            </a:r>
            <a:r>
              <a:rPr lang="en-US" dirty="0" err="1"/>
              <a:t>maxCount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	|&gt; </a:t>
            </a:r>
            <a:r>
              <a:rPr lang="en-US" dirty="0" err="1"/>
              <a:t>Seq.map</a:t>
            </a:r>
            <a:r>
              <a:rPr lang="en-US" dirty="0"/>
              <a:t>(fun (</a:t>
            </a:r>
            <a:r>
              <a:rPr lang="en-US" dirty="0" err="1"/>
              <a:t>s,c</a:t>
            </a:r>
            <a:r>
              <a:rPr lang="en-US" dirty="0"/>
              <a:t>) -&gt; s)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3787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Reverse Compliment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1706" y="3372117"/>
            <a:ext cx="3400926" cy="43948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err="1"/>
              <a:t>a</a:t>
            </a:r>
            <a:r>
              <a:rPr lang="en-US" dirty="0" err="1" smtClean="0"/>
              <a:t>tgatcaag</a:t>
            </a:r>
            <a:r>
              <a:rPr lang="en-US" dirty="0" smtClean="0"/>
              <a:t> </a:t>
            </a:r>
            <a:r>
              <a:rPr lang="en-US" dirty="0"/>
              <a:t>== </a:t>
            </a:r>
            <a:r>
              <a:rPr lang="en-US" dirty="0" err="1" smtClean="0"/>
              <a:t>cttgatcat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5665" y="1690688"/>
            <a:ext cx="3524250" cy="92392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764962" y="1976443"/>
            <a:ext cx="6195414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Chance </a:t>
            </a:r>
            <a:r>
              <a:rPr lang="en-US" dirty="0"/>
              <a:t>of a 9-mer appearing 3 times in 500 </a:t>
            </a:r>
            <a:r>
              <a:rPr lang="en-US" dirty="0" smtClean="0"/>
              <a:t>bps string </a:t>
            </a:r>
            <a:r>
              <a:rPr lang="en-US" dirty="0"/>
              <a:t>= </a:t>
            </a:r>
            <a:r>
              <a:rPr lang="en-US" dirty="0" smtClean="0"/>
              <a:t>1/1,300</a:t>
            </a:r>
          </a:p>
          <a:p>
            <a:endParaRPr lang="en-US" dirty="0"/>
          </a:p>
          <a:p>
            <a:r>
              <a:rPr lang="en-US" dirty="0" smtClean="0"/>
              <a:t>Chance of a 9-mer appearing 6 times in a 500 bps = 1/a lot</a:t>
            </a:r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76159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E275FDE-9C30-2C43-8D75-4B4FA0DA70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Reverse Compliment: Imperative Way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58027F3-A4ED-9645-BDDD-96036478E9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745376" cy="193614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dirty="0" err="1"/>
              <a:t>ReverseComplement</a:t>
            </a:r>
            <a:r>
              <a:rPr lang="en-US" sz="1800" dirty="0"/>
              <a:t>(</a:t>
            </a:r>
            <a:r>
              <a:rPr lang="en-US" sz="1800" i="1" dirty="0"/>
              <a:t>pattern</a:t>
            </a:r>
            <a:r>
              <a:rPr lang="en-US" sz="1800" dirty="0"/>
              <a:t>)</a:t>
            </a:r>
            <a:br>
              <a:rPr lang="en-US" sz="1800" dirty="0"/>
            </a:br>
            <a:r>
              <a:rPr lang="en-US" sz="1800" i="1" dirty="0"/>
              <a:t>pattern </a:t>
            </a:r>
            <a:r>
              <a:rPr lang="en-US" sz="1800" dirty="0"/>
              <a:t>← </a:t>
            </a:r>
            <a:r>
              <a:rPr lang="en-US" sz="1800" b="1" dirty="0"/>
              <a:t>Reverse</a:t>
            </a:r>
            <a:r>
              <a:rPr lang="en-US" sz="1800" dirty="0"/>
              <a:t>(</a:t>
            </a:r>
            <a:r>
              <a:rPr lang="en-US" sz="1800" i="1" dirty="0"/>
              <a:t>pattern</a:t>
            </a:r>
            <a:r>
              <a:rPr lang="en-US" sz="1800" dirty="0"/>
              <a:t>)</a:t>
            </a:r>
            <a:br>
              <a:rPr lang="en-US" sz="1800" dirty="0"/>
            </a:br>
            <a:r>
              <a:rPr lang="en-US" sz="1800" i="1" dirty="0"/>
              <a:t>pattern </a:t>
            </a:r>
            <a:r>
              <a:rPr lang="en-US" sz="1800" dirty="0"/>
              <a:t>← </a:t>
            </a:r>
            <a:r>
              <a:rPr lang="en-US" sz="1800" b="1" dirty="0"/>
              <a:t>Complement</a:t>
            </a:r>
            <a:r>
              <a:rPr lang="en-US" sz="1800" dirty="0"/>
              <a:t>(</a:t>
            </a:r>
            <a:r>
              <a:rPr lang="en-US" sz="1800" i="1" dirty="0"/>
              <a:t>pattern</a:t>
            </a:r>
            <a:r>
              <a:rPr lang="en-US" sz="1800" dirty="0"/>
              <a:t>)</a:t>
            </a:r>
            <a:br>
              <a:rPr lang="en-US" sz="1800" dirty="0"/>
            </a:br>
            <a:r>
              <a:rPr lang="en-US" sz="1800" b="1" dirty="0"/>
              <a:t>return </a:t>
            </a:r>
            <a:r>
              <a:rPr lang="en-US" sz="1800" i="1" dirty="0"/>
              <a:t>pattern</a:t>
            </a:r>
            <a:endParaRPr lang="en-US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B52A0B62-96E3-3F4B-BE2C-F8F7BD1937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9644" y="1825625"/>
            <a:ext cx="2855353" cy="4677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283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B4CC52B-4A05-3545-BE4E-3E0E255752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Reverse Complement: F# Way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20EF3FB-E49D-004D-9476-DA026EF1E0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943145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type DNA = A | C | T | G</a:t>
            </a:r>
          </a:p>
          <a:p>
            <a:pPr marL="0" indent="0">
              <a:buNone/>
            </a:pP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/>
              <a:t>let </a:t>
            </a:r>
            <a:r>
              <a:rPr lang="en-US" sz="2400" dirty="0" err="1"/>
              <a:t>reverseCompliment</a:t>
            </a:r>
            <a:r>
              <a:rPr lang="en-US" sz="2400" dirty="0"/>
              <a:t> (</a:t>
            </a:r>
            <a:r>
              <a:rPr lang="en-US" sz="2400" dirty="0" err="1"/>
              <a:t>nuclotides</a:t>
            </a:r>
            <a:r>
              <a:rPr lang="en-US" sz="2400" dirty="0"/>
              <a:t>: DNA </a:t>
            </a:r>
            <a:r>
              <a:rPr lang="en-US" sz="2400" dirty="0" err="1"/>
              <a:t>seq</a:t>
            </a:r>
            <a:r>
              <a:rPr lang="en-US" sz="2400" dirty="0"/>
              <a:t>) =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err="1"/>
              <a:t>nuclotides</a:t>
            </a:r>
            <a:endParaRPr lang="en-US" sz="2400" dirty="0"/>
          </a:p>
          <a:p>
            <a:pPr marL="0" indent="0">
              <a:buNone/>
            </a:pPr>
            <a:r>
              <a:rPr lang="en-US" sz="2400" dirty="0"/>
              <a:t>	|&gt; </a:t>
            </a:r>
            <a:r>
              <a:rPr lang="en-US" sz="2400" dirty="0" err="1"/>
              <a:t>PSeq.map</a:t>
            </a:r>
            <a:r>
              <a:rPr lang="en-US" sz="2400" dirty="0"/>
              <a:t>(fun x -&gt; match x with | A -&gt; T | C -&gt; G | T -&gt; A | G -&gt; C)</a:t>
            </a:r>
          </a:p>
          <a:p>
            <a:pPr marL="0" indent="0">
              <a:buNone/>
            </a:pPr>
            <a:r>
              <a:rPr lang="en-US" sz="2400" dirty="0"/>
              <a:t>	|&gt; </a:t>
            </a:r>
            <a:r>
              <a:rPr lang="en-US" sz="2400" dirty="0" err="1"/>
              <a:t>Seq.rev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292350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Clump Finding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have a sequence we think is important to the </a:t>
            </a:r>
            <a:r>
              <a:rPr lang="en-US" dirty="0" err="1" smtClean="0"/>
              <a:t>ori</a:t>
            </a:r>
            <a:endParaRPr lang="en-US" dirty="0" smtClean="0"/>
          </a:p>
          <a:p>
            <a:r>
              <a:rPr lang="en-US" dirty="0" smtClean="0"/>
              <a:t>But to confirm, we need to see how common that sequence is in other parts of </a:t>
            </a:r>
            <a:r>
              <a:rPr lang="en-US" smtClean="0"/>
              <a:t>the genome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844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91720AC-B8F3-E44B-AAE8-696272B67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Clumps: Imperative Way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E04CD35-A00E-AE4E-9844-DCBFD9AC11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0489" y="1690688"/>
            <a:ext cx="662747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 err="1"/>
              <a:t>FindClumps</a:t>
            </a:r>
            <a:r>
              <a:rPr lang="en-US" sz="2400" dirty="0"/>
              <a:t>(</a:t>
            </a:r>
            <a:r>
              <a:rPr lang="en-US" sz="2400" i="1" dirty="0"/>
              <a:t>text</a:t>
            </a:r>
            <a:r>
              <a:rPr lang="en-US" sz="2400" dirty="0"/>
              <a:t>, </a:t>
            </a:r>
            <a:r>
              <a:rPr lang="en-US" sz="2400" i="1" dirty="0"/>
              <a:t>k</a:t>
            </a:r>
            <a:r>
              <a:rPr lang="en-US" sz="2400" dirty="0"/>
              <a:t>, </a:t>
            </a:r>
            <a:r>
              <a:rPr lang="en-US" sz="2400" i="1" dirty="0"/>
              <a:t>L</a:t>
            </a:r>
            <a:r>
              <a:rPr lang="en-US" sz="2400" dirty="0"/>
              <a:t>, </a:t>
            </a:r>
            <a:r>
              <a:rPr lang="en-US" sz="2400" i="1" dirty="0"/>
              <a:t>t</a:t>
            </a:r>
            <a:r>
              <a:rPr lang="en-US" sz="2400" dirty="0"/>
              <a:t>)</a:t>
            </a:r>
            <a:br>
              <a:rPr lang="en-US" sz="2400" dirty="0"/>
            </a:br>
            <a:r>
              <a:rPr lang="en-US" sz="2400" dirty="0"/>
              <a:t>    </a:t>
            </a:r>
            <a:r>
              <a:rPr lang="en-US" sz="2400" i="1" dirty="0"/>
              <a:t>patterns </a:t>
            </a:r>
            <a:r>
              <a:rPr lang="en-US" sz="2400" dirty="0"/>
              <a:t>← an array of strings of length 0</a:t>
            </a:r>
            <a:br>
              <a:rPr lang="en-US" sz="2400" dirty="0"/>
            </a:br>
            <a:r>
              <a:rPr lang="en-US" sz="2400" dirty="0"/>
              <a:t>    </a:t>
            </a:r>
            <a:r>
              <a:rPr lang="en-US" sz="2400" i="1" dirty="0"/>
              <a:t>n </a:t>
            </a:r>
            <a:r>
              <a:rPr lang="en-US" sz="2400" dirty="0"/>
              <a:t>← </a:t>
            </a:r>
            <a:r>
              <a:rPr lang="en-US" sz="2400" b="1" dirty="0" err="1"/>
              <a:t>len</a:t>
            </a:r>
            <a:r>
              <a:rPr lang="en-US" sz="2400" dirty="0"/>
              <a:t>(</a:t>
            </a:r>
            <a:r>
              <a:rPr lang="en-US" sz="2400" i="1" dirty="0"/>
              <a:t>text</a:t>
            </a:r>
            <a:r>
              <a:rPr lang="en-US" sz="2400" dirty="0"/>
              <a:t>)</a:t>
            </a:r>
            <a:br>
              <a:rPr lang="en-US" sz="2400" dirty="0"/>
            </a:br>
            <a:r>
              <a:rPr lang="en-US" sz="2400" dirty="0"/>
              <a:t>    </a:t>
            </a:r>
            <a:r>
              <a:rPr lang="en-US" sz="2400" b="1" dirty="0"/>
              <a:t>for </a:t>
            </a:r>
            <a:r>
              <a:rPr lang="en-US" sz="2400" dirty="0"/>
              <a:t>every integer </a:t>
            </a:r>
            <a:r>
              <a:rPr lang="en-US" sz="2400" i="1" dirty="0" err="1"/>
              <a:t>i</a:t>
            </a:r>
            <a:r>
              <a:rPr lang="en-US" sz="2400" i="1" dirty="0"/>
              <a:t> </a:t>
            </a:r>
            <a:r>
              <a:rPr lang="en-US" sz="2400" dirty="0"/>
              <a:t>between 0 and </a:t>
            </a:r>
            <a:r>
              <a:rPr lang="en-US" sz="2400" i="1" dirty="0"/>
              <a:t>n </a:t>
            </a:r>
            <a:r>
              <a:rPr lang="en-US" sz="2400" dirty="0"/>
              <a:t>− </a:t>
            </a:r>
            <a:r>
              <a:rPr lang="en-US" sz="2400" i="1" dirty="0"/>
              <a:t>L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/>
              <a:t>        </a:t>
            </a:r>
            <a:r>
              <a:rPr lang="en-US" sz="2400" i="1" dirty="0"/>
              <a:t>window </a:t>
            </a:r>
            <a:r>
              <a:rPr lang="en-US" sz="2400" dirty="0"/>
              <a:t>← </a:t>
            </a:r>
            <a:r>
              <a:rPr lang="en-US" sz="2400" i="1" dirty="0"/>
              <a:t>text</a:t>
            </a:r>
            <a:r>
              <a:rPr lang="en-US" sz="2400" dirty="0"/>
              <a:t>[</a:t>
            </a:r>
            <a:r>
              <a:rPr lang="en-US" sz="2400" i="1" dirty="0" err="1"/>
              <a:t>i</a:t>
            </a:r>
            <a:r>
              <a:rPr lang="en-US" sz="2400" dirty="0"/>
              <a:t>, </a:t>
            </a:r>
            <a:r>
              <a:rPr lang="en-US" sz="2400" i="1" dirty="0" err="1"/>
              <a:t>i</a:t>
            </a:r>
            <a:r>
              <a:rPr lang="en-US" sz="2400" i="1" dirty="0"/>
              <a:t> </a:t>
            </a:r>
            <a:r>
              <a:rPr lang="en-US" sz="2400" dirty="0"/>
              <a:t>+ </a:t>
            </a:r>
            <a:r>
              <a:rPr lang="en-US" sz="2400" i="1" dirty="0"/>
              <a:t>L</a:t>
            </a:r>
            <a:r>
              <a:rPr lang="en-US" sz="2400" dirty="0"/>
              <a:t>]</a:t>
            </a:r>
            <a:br>
              <a:rPr lang="en-US" sz="2400" dirty="0"/>
            </a:br>
            <a:r>
              <a:rPr lang="en-US" sz="2400" dirty="0"/>
              <a:t>    </a:t>
            </a:r>
            <a:r>
              <a:rPr lang="en-US" sz="2400" i="1" dirty="0" err="1"/>
              <a:t>freqMap</a:t>
            </a:r>
            <a:r>
              <a:rPr lang="en-US" sz="2400" i="1" dirty="0"/>
              <a:t> </a:t>
            </a:r>
            <a:r>
              <a:rPr lang="en-US" sz="2400" dirty="0"/>
              <a:t>← </a:t>
            </a:r>
            <a:r>
              <a:rPr lang="en-US" sz="2400" b="1" dirty="0" err="1"/>
              <a:t>FrequencyTable</a:t>
            </a:r>
            <a:r>
              <a:rPr lang="en-US" sz="2400" dirty="0"/>
              <a:t>(</a:t>
            </a:r>
            <a:r>
              <a:rPr lang="en-US" sz="2400" i="1" dirty="0"/>
              <a:t>window</a:t>
            </a:r>
            <a:r>
              <a:rPr lang="en-US" sz="2400" dirty="0"/>
              <a:t>, </a:t>
            </a:r>
            <a:r>
              <a:rPr lang="en-US" sz="2400" i="1" dirty="0"/>
              <a:t>k</a:t>
            </a:r>
            <a:r>
              <a:rPr lang="en-US" sz="2400" dirty="0"/>
              <a:t>)</a:t>
            </a:r>
            <a:br>
              <a:rPr lang="en-US" sz="2400" dirty="0"/>
            </a:br>
            <a:r>
              <a:rPr lang="en-US" sz="2400" dirty="0"/>
              <a:t>    </a:t>
            </a:r>
            <a:r>
              <a:rPr lang="en-US" sz="2400" b="1" dirty="0"/>
              <a:t>for </a:t>
            </a:r>
            <a:r>
              <a:rPr lang="en-US" sz="2400" dirty="0"/>
              <a:t>every key </a:t>
            </a:r>
            <a:r>
              <a:rPr lang="en-US" sz="2400" i="1" dirty="0"/>
              <a:t>s </a:t>
            </a:r>
            <a:r>
              <a:rPr lang="en-US" sz="2400" dirty="0"/>
              <a:t>in </a:t>
            </a:r>
            <a:r>
              <a:rPr lang="en-US" sz="2400" i="1" dirty="0" err="1"/>
              <a:t>freqMap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/>
              <a:t>        </a:t>
            </a:r>
            <a:r>
              <a:rPr lang="en-US" sz="2400" b="1" dirty="0"/>
              <a:t>if </a:t>
            </a:r>
            <a:r>
              <a:rPr lang="en-US" sz="2400" i="1" dirty="0" err="1"/>
              <a:t>freqMap</a:t>
            </a:r>
            <a:r>
              <a:rPr lang="en-US" sz="2400" dirty="0"/>
              <a:t>[</a:t>
            </a:r>
            <a:r>
              <a:rPr lang="en-US" sz="2400" i="1" dirty="0"/>
              <a:t>s</a:t>
            </a:r>
            <a:r>
              <a:rPr lang="en-US" sz="2400" dirty="0"/>
              <a:t>] ≥ </a:t>
            </a:r>
            <a:r>
              <a:rPr lang="en-US" sz="2400" i="1" dirty="0"/>
              <a:t>t </a:t>
            </a:r>
            <a:r>
              <a:rPr lang="en-US" sz="2400" b="1" dirty="0"/>
              <a:t>and Contains</a:t>
            </a:r>
            <a:r>
              <a:rPr lang="en-US" sz="2400" dirty="0"/>
              <a:t>(</a:t>
            </a:r>
            <a:r>
              <a:rPr lang="en-US" sz="2400" i="1" dirty="0"/>
              <a:t>patterns</a:t>
            </a:r>
            <a:r>
              <a:rPr lang="en-US" sz="2400" dirty="0"/>
              <a:t>, </a:t>
            </a:r>
            <a:r>
              <a:rPr lang="en-US" sz="2400" i="1" dirty="0"/>
              <a:t>s</a:t>
            </a:r>
            <a:r>
              <a:rPr lang="en-US" sz="2400" dirty="0"/>
              <a:t>) = </a:t>
            </a:r>
            <a:r>
              <a:rPr lang="en-US" sz="2400" b="1" dirty="0"/>
              <a:t>false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/>
              <a:t>            </a:t>
            </a:r>
            <a:r>
              <a:rPr lang="en-US" sz="2400" i="1" dirty="0"/>
              <a:t>patterns </a:t>
            </a:r>
            <a:r>
              <a:rPr lang="en-US" sz="2400" dirty="0"/>
              <a:t>← </a:t>
            </a:r>
            <a:r>
              <a:rPr lang="en-US" sz="2400" b="1" dirty="0"/>
              <a:t>append</a:t>
            </a:r>
            <a:r>
              <a:rPr lang="en-US" sz="2400" dirty="0"/>
              <a:t>(</a:t>
            </a:r>
            <a:r>
              <a:rPr lang="en-US" sz="2400" i="1" dirty="0"/>
              <a:t>patterns</a:t>
            </a:r>
            <a:r>
              <a:rPr lang="en-US" sz="2400" dirty="0"/>
              <a:t>, </a:t>
            </a:r>
            <a:r>
              <a:rPr lang="en-US" sz="2400" i="1" dirty="0"/>
              <a:t>s</a:t>
            </a:r>
            <a:r>
              <a:rPr lang="en-US" sz="2400" dirty="0"/>
              <a:t>)</a:t>
            </a:r>
            <a:br>
              <a:rPr lang="en-US" sz="2400" dirty="0"/>
            </a:br>
            <a:r>
              <a:rPr lang="en-US" sz="2400" dirty="0"/>
              <a:t>    </a:t>
            </a:r>
            <a:r>
              <a:rPr lang="en-US" sz="2400" b="1" dirty="0"/>
              <a:t>return </a:t>
            </a:r>
            <a:r>
              <a:rPr lang="en-US" sz="2400" i="1" dirty="0"/>
              <a:t>patterns</a:t>
            </a:r>
            <a:endParaRPr lang="en-US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8A974C7D-ECB9-6646-8FF0-324E3522A9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7604" y="1424470"/>
            <a:ext cx="1972809" cy="51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8353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4874388-B53F-D74E-AA3F-EEA8584F2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Clumps: F# Way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A04C96A-C307-6D4C-BA4E-3114C8D36C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/>
              <a:t>let </a:t>
            </a:r>
            <a:r>
              <a:rPr lang="en-US" dirty="0" err="1"/>
              <a:t>clumpFinding</a:t>
            </a:r>
            <a:r>
              <a:rPr lang="en-US" dirty="0"/>
              <a:t> (</a:t>
            </a:r>
            <a:r>
              <a:rPr lang="en-US" dirty="0" err="1"/>
              <a:t>genome:DNA</a:t>
            </a:r>
            <a:r>
              <a:rPr lang="en-US" dirty="0"/>
              <a:t> </a:t>
            </a:r>
            <a:r>
              <a:rPr lang="en-US" dirty="0" err="1"/>
              <a:t>seq</a:t>
            </a:r>
            <a:r>
              <a:rPr lang="en-US" dirty="0"/>
              <a:t>) (pattern: DNA </a:t>
            </a:r>
            <a:r>
              <a:rPr lang="en-US" dirty="0" err="1"/>
              <a:t>seq</a:t>
            </a:r>
            <a:r>
              <a:rPr lang="en-US" dirty="0"/>
              <a:t>) (</a:t>
            </a:r>
            <a:r>
              <a:rPr lang="en-US" dirty="0" err="1"/>
              <a:t>oriSize</a:t>
            </a:r>
            <a:r>
              <a:rPr lang="en-US" dirty="0"/>
              <a:t>: </a:t>
            </a:r>
            <a:r>
              <a:rPr lang="en-US" dirty="0" err="1"/>
              <a:t>int</a:t>
            </a:r>
            <a:r>
              <a:rPr lang="en-US" dirty="0"/>
              <a:t>) =</a:t>
            </a:r>
          </a:p>
          <a:p>
            <a:pPr marL="0" indent="0">
              <a:buNone/>
            </a:pPr>
            <a:r>
              <a:rPr lang="en-US" dirty="0"/>
              <a:t>    let </a:t>
            </a:r>
            <a:r>
              <a:rPr lang="en-US" dirty="0" err="1"/>
              <a:t>patternCount</a:t>
            </a:r>
            <a:r>
              <a:rPr lang="en-US" dirty="0"/>
              <a:t> (</a:t>
            </a:r>
            <a:r>
              <a:rPr lang="en-US" dirty="0" err="1"/>
              <a:t>nuclotides</a:t>
            </a:r>
            <a:r>
              <a:rPr lang="en-US" dirty="0"/>
              <a:t>: DNA </a:t>
            </a:r>
            <a:r>
              <a:rPr lang="en-US" dirty="0" err="1"/>
              <a:t>seq</a:t>
            </a:r>
            <a:r>
              <a:rPr lang="en-US" dirty="0"/>
              <a:t>) (pattern: DNA </a:t>
            </a:r>
            <a:r>
              <a:rPr lang="en-US" dirty="0" err="1"/>
              <a:t>seq</a:t>
            </a:r>
            <a:r>
              <a:rPr lang="en-US" dirty="0"/>
              <a:t>) =</a:t>
            </a:r>
          </a:p>
          <a:p>
            <a:pPr marL="0" indent="0">
              <a:buNone/>
            </a:pPr>
            <a:r>
              <a:rPr lang="en-US" dirty="0"/>
              <a:t>        let </a:t>
            </a:r>
            <a:r>
              <a:rPr lang="en-US" dirty="0" err="1"/>
              <a:t>patternSize</a:t>
            </a:r>
            <a:r>
              <a:rPr lang="en-US" dirty="0"/>
              <a:t> = pattern |&gt; </a:t>
            </a:r>
            <a:r>
              <a:rPr lang="en-US" dirty="0" err="1"/>
              <a:t>Seq.length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         </a:t>
            </a:r>
            <a:r>
              <a:rPr lang="en-US" dirty="0" err="1"/>
              <a:t>nuclotides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         |&gt; </a:t>
            </a:r>
            <a:r>
              <a:rPr lang="en-US" dirty="0" err="1"/>
              <a:t>Seq.windowed</a:t>
            </a:r>
            <a:r>
              <a:rPr lang="en-US" dirty="0"/>
              <a:t> </a:t>
            </a:r>
            <a:r>
              <a:rPr lang="en-US" dirty="0" err="1"/>
              <a:t>patternSize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         |&gt; </a:t>
            </a:r>
            <a:r>
              <a:rPr lang="en-US" dirty="0" err="1"/>
              <a:t>Seq.map</a:t>
            </a:r>
            <a:r>
              <a:rPr lang="en-US" dirty="0"/>
              <a:t>(fun c -&gt; c |&gt; </a:t>
            </a:r>
            <a:r>
              <a:rPr lang="en-US" dirty="0" err="1"/>
              <a:t>Array.toSeq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         |&gt; </a:t>
            </a:r>
            <a:r>
              <a:rPr lang="en-US" dirty="0" err="1"/>
              <a:t>Seq.filter</a:t>
            </a:r>
            <a:r>
              <a:rPr lang="en-US" dirty="0"/>
              <a:t>(fun c -&gt; c = pattern)</a:t>
            </a:r>
          </a:p>
          <a:p>
            <a:pPr marL="0" indent="0">
              <a:buNone/>
            </a:pPr>
            <a:r>
              <a:rPr lang="en-US" dirty="0"/>
              <a:t>         |&gt; </a:t>
            </a:r>
            <a:r>
              <a:rPr lang="en-US" dirty="0" err="1"/>
              <a:t>Seq.length</a:t>
            </a:r>
            <a:endParaRPr lang="en-US" dirty="0"/>
          </a:p>
          <a:p>
            <a:pPr marL="0" indent="0">
              <a:buNone/>
            </a:pPr>
            <a:r>
              <a:rPr lang="en-US" dirty="0"/>
              <a:t/>
            </a:r>
            <a:br>
              <a:rPr lang="en-US" dirty="0"/>
            </a:br>
            <a:r>
              <a:rPr lang="en-US" dirty="0"/>
              <a:t>    genome</a:t>
            </a:r>
          </a:p>
          <a:p>
            <a:pPr marL="0" indent="0">
              <a:buNone/>
            </a:pPr>
            <a:r>
              <a:rPr lang="en-US" dirty="0"/>
              <a:t>    |&gt; </a:t>
            </a:r>
            <a:r>
              <a:rPr lang="en-US" dirty="0" err="1"/>
              <a:t>Seq.windowed</a:t>
            </a:r>
            <a:r>
              <a:rPr lang="en-US" dirty="0"/>
              <a:t> </a:t>
            </a:r>
            <a:r>
              <a:rPr lang="en-US" dirty="0" err="1"/>
              <a:t>oriSize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    |&gt; </a:t>
            </a:r>
            <a:r>
              <a:rPr lang="en-US" dirty="0" err="1"/>
              <a:t>PSeq.mapi</a:t>
            </a:r>
            <a:r>
              <a:rPr lang="en-US" dirty="0"/>
              <a:t>(fun </a:t>
            </a:r>
            <a:r>
              <a:rPr lang="en-US" dirty="0" err="1"/>
              <a:t>idx</a:t>
            </a:r>
            <a:r>
              <a:rPr lang="en-US" dirty="0"/>
              <a:t> c-&gt; </a:t>
            </a:r>
            <a:r>
              <a:rPr lang="en-US" dirty="0" err="1"/>
              <a:t>idx</a:t>
            </a:r>
            <a:r>
              <a:rPr lang="en-US" dirty="0"/>
              <a:t>, </a:t>
            </a:r>
            <a:r>
              <a:rPr lang="en-US" dirty="0" err="1"/>
              <a:t>patternCount</a:t>
            </a:r>
            <a:r>
              <a:rPr lang="en-US" dirty="0"/>
              <a:t> c pattern)</a:t>
            </a:r>
          </a:p>
          <a:p>
            <a:pPr marL="0" indent="0">
              <a:buNone/>
            </a:pPr>
            <a:r>
              <a:rPr lang="en-US" dirty="0"/>
              <a:t>    |&gt; </a:t>
            </a:r>
            <a:r>
              <a:rPr lang="en-US" dirty="0" err="1"/>
              <a:t>Seq.sortByDescending</a:t>
            </a:r>
            <a:r>
              <a:rPr lang="en-US" dirty="0"/>
              <a:t>(fun (</a:t>
            </a:r>
            <a:r>
              <a:rPr lang="en-US" dirty="0" err="1"/>
              <a:t>i,c</a:t>
            </a:r>
            <a:r>
              <a:rPr lang="en-US" dirty="0"/>
              <a:t>) -&gt; c)</a:t>
            </a:r>
          </a:p>
        </p:txBody>
      </p:sp>
    </p:spTree>
    <p:extLst>
      <p:ext uri="{BB962C8B-B14F-4D97-AF65-F5344CB8AC3E}">
        <p14:creationId xmlns:p14="http://schemas.microsoft.com/office/powerpoint/2010/main" val="32296050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59C92A1-3E3B-2142-B964-3C6297A5F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B87B0F9-8682-E944-805E-FC99DB22A4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Who and I and Why can I talk about Bioinformatics?</a:t>
            </a:r>
          </a:p>
          <a:p>
            <a:r>
              <a:rPr lang="en-US" dirty="0"/>
              <a:t>A quick primer on DNA Replication</a:t>
            </a:r>
          </a:p>
          <a:p>
            <a:r>
              <a:rPr lang="en-US" dirty="0"/>
              <a:t>A quick primer on the Ori Location problem</a:t>
            </a:r>
          </a:p>
          <a:p>
            <a:r>
              <a:rPr lang="en-US" dirty="0"/>
              <a:t>Imperative versus Functional code to solve the problem</a:t>
            </a:r>
          </a:p>
          <a:p>
            <a:r>
              <a:rPr lang="en-US" dirty="0"/>
              <a:t>Considerations and Implications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9960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4413FAE-0C48-A349-B4BB-24652BC58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F# Better?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CE298FA-1D91-9C42-A8BF-80B565BC5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417707"/>
          </a:xfrm>
        </p:spPr>
        <p:txBody>
          <a:bodyPr/>
          <a:lstStyle/>
          <a:p>
            <a:r>
              <a:rPr lang="en-US" dirty="0"/>
              <a:t>Clarity </a:t>
            </a:r>
          </a:p>
          <a:p>
            <a:pPr lvl="1"/>
            <a:r>
              <a:rPr lang="en-US" dirty="0"/>
              <a:t>High noise to signal</a:t>
            </a:r>
          </a:p>
          <a:p>
            <a:pPr lvl="1"/>
            <a:r>
              <a:rPr lang="en-US" dirty="0"/>
              <a:t>Speaking in the domain language</a:t>
            </a:r>
          </a:p>
          <a:p>
            <a:r>
              <a:rPr lang="en-US" dirty="0"/>
              <a:t>Error Reduction</a:t>
            </a:r>
          </a:p>
          <a:p>
            <a:pPr lvl="1"/>
            <a:r>
              <a:rPr lang="en-US" dirty="0"/>
              <a:t>Type system</a:t>
            </a:r>
          </a:p>
          <a:p>
            <a:r>
              <a:rPr lang="en-US" dirty="0"/>
              <a:t>Reproducibility</a:t>
            </a:r>
          </a:p>
          <a:p>
            <a:pPr lvl="1"/>
            <a:r>
              <a:rPr lang="en-US" dirty="0"/>
              <a:t>immutability</a:t>
            </a:r>
          </a:p>
        </p:txBody>
      </p:sp>
    </p:spTree>
    <p:extLst>
      <p:ext uri="{BB962C8B-B14F-4D97-AF65-F5344CB8AC3E}">
        <p14:creationId xmlns:p14="http://schemas.microsoft.com/office/powerpoint/2010/main" val="17330654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7058536-FA10-AA41-88BE-2AF75682A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Wrap 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2529ACD-D8F2-B74E-90FC-6D20570EEB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0213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837CC23-034F-134E-832E-1BE19135FB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Bioinformatics 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3053AD0-6297-EE4C-AB62-F10D73B01F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545512" cy="4351338"/>
          </a:xfrm>
        </p:spPr>
        <p:txBody>
          <a:bodyPr/>
          <a:lstStyle/>
          <a:p>
            <a:r>
              <a:rPr lang="en-US" dirty="0"/>
              <a:t>Doing F# for about 7-8 years</a:t>
            </a:r>
          </a:p>
          <a:p>
            <a:r>
              <a:rPr lang="en-US" dirty="0" smtClean="0"/>
              <a:t>Go to language in </a:t>
            </a:r>
            <a:r>
              <a:rPr lang="en-US" dirty="0"/>
              <a:t>my job as a tech lead of a natural language processing area</a:t>
            </a:r>
          </a:p>
          <a:p>
            <a:r>
              <a:rPr lang="en-US" dirty="0"/>
              <a:t>Recently moved to Denver and I have time to shift my career into bioinformatics</a:t>
            </a:r>
          </a:p>
          <a:p>
            <a:pPr lvl="1"/>
            <a:r>
              <a:rPr lang="en-US" dirty="0"/>
              <a:t>Taking biology classes at </a:t>
            </a:r>
            <a:r>
              <a:rPr lang="en-US" dirty="0" err="1"/>
              <a:t>CUBoulder</a:t>
            </a:r>
            <a:endParaRPr lang="en-US" dirty="0"/>
          </a:p>
          <a:p>
            <a:pPr lvl="1"/>
            <a:r>
              <a:rPr lang="en-US" dirty="0"/>
              <a:t>Taking biohacking classes on line</a:t>
            </a:r>
          </a:p>
          <a:p>
            <a:pPr lvl="1"/>
            <a:r>
              <a:rPr lang="en-US" dirty="0"/>
              <a:t>Taking Coursera classes</a:t>
            </a:r>
          </a:p>
          <a:p>
            <a:pPr lvl="1"/>
            <a:r>
              <a:rPr lang="en-US" dirty="0"/>
              <a:t>Applying to graduate program(s)</a:t>
            </a:r>
          </a:p>
          <a:p>
            <a:pPr lvl="1"/>
            <a:r>
              <a:rPr lang="en-US" dirty="0"/>
              <a:t>Trying to build a community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3826D515-AF67-7841-BADC-7261B6F4A1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0714" y="2506854"/>
            <a:ext cx="3313112" cy="2345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790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CD10AA7-624C-A141-BA46-0CEEFF490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DNA Replication In &lt;5 Minutes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F2BFE889-6E9F-1445-827E-346FFB6FC8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8812192" cy="4786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5798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FDA59C5-9DDD-8E43-A8AF-2E18E3531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Origin Of Replication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2F3CCE7-8F40-3449-AB17-FB42439C44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326348" cy="3311454"/>
          </a:xfrm>
        </p:spPr>
        <p:txBody>
          <a:bodyPr/>
          <a:lstStyle/>
          <a:p>
            <a:r>
              <a:rPr lang="en-US" dirty="0" err="1"/>
              <a:t>Compeau</a:t>
            </a:r>
            <a:r>
              <a:rPr lang="en-US" dirty="0"/>
              <a:t> and </a:t>
            </a:r>
            <a:r>
              <a:rPr lang="en-US" dirty="0" err="1"/>
              <a:t>Pevzner’s</a:t>
            </a:r>
            <a:r>
              <a:rPr lang="en-US" dirty="0"/>
              <a:t> seminal book on Bioinformatics</a:t>
            </a:r>
          </a:p>
          <a:p>
            <a:r>
              <a:rPr lang="en-US" dirty="0"/>
              <a:t>There is a section in DNA where the replication split happens – but where?  And why is it important?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5D13AA30-29DF-7F44-AFC4-7ADB89F59D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39220" y="1825625"/>
            <a:ext cx="2223679" cy="2866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17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F18572E-1CAC-0B40-8C20-91828DE46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The Origin Of Replication (Ori)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81EA322-6BC4-A549-A344-AB3E27EAD3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71578"/>
            <a:ext cx="10515600" cy="5240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ACTACGGATGCAGTCGATA</a:t>
            </a:r>
            <a:r>
              <a:rPr lang="en-US" dirty="0">
                <a:solidFill>
                  <a:srgbClr val="FF0000"/>
                </a:solidFill>
              </a:rPr>
              <a:t>ORIHERE</a:t>
            </a:r>
            <a:r>
              <a:rPr lang="en-US" dirty="0"/>
              <a:t>ACGCGTTAAACTACGCGGATTACCTGA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xmlns="" id="{95B4F83D-87A0-EA41-9705-E5BD1FEA63CD}"/>
              </a:ext>
            </a:extLst>
          </p:cNvPr>
          <p:cNvSpPr txBox="1">
            <a:spLocks/>
          </p:cNvSpPr>
          <p:nvPr/>
        </p:nvSpPr>
        <p:spPr>
          <a:xfrm>
            <a:off x="838200" y="2731658"/>
            <a:ext cx="10515600" cy="5240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ACTACGGATGCAGTCGATACTGCAAACGCGTTAAACTACTGCGGATTACCTGA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DF5556DF-49A1-5343-A83D-8B454BC95069}"/>
              </a:ext>
            </a:extLst>
          </p:cNvPr>
          <p:cNvSpPr txBox="1"/>
          <p:nvPr/>
        </p:nvSpPr>
        <p:spPr>
          <a:xfrm>
            <a:off x="1145894" y="5984111"/>
            <a:ext cx="3426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300 BP/1.1M BP ~ </a:t>
            </a:r>
            <a:r>
              <a:rPr lang="en-US" i="1" dirty="0"/>
              <a:t>Vibrio </a:t>
            </a:r>
            <a:r>
              <a:rPr lang="en-US" i="1" dirty="0" err="1"/>
              <a:t>Cholerie</a:t>
            </a:r>
            <a:endParaRPr lang="en-US" i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AF3F7948-0D1E-8A4E-81BE-9C0B45494163}"/>
              </a:ext>
            </a:extLst>
          </p:cNvPr>
          <p:cNvSpPr txBox="1"/>
          <p:nvPr/>
        </p:nvSpPr>
        <p:spPr>
          <a:xfrm>
            <a:off x="8044405" y="5984111"/>
            <a:ext cx="3426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  <a:r>
              <a:rPr lang="en-US" dirty="0" smtClean="0"/>
              <a:t>00 </a:t>
            </a:r>
            <a:r>
              <a:rPr lang="en-US" dirty="0"/>
              <a:t>BP/4.0B BP ~ </a:t>
            </a:r>
            <a:r>
              <a:rPr lang="en-US" i="1" dirty="0"/>
              <a:t>Homo </a:t>
            </a:r>
            <a:r>
              <a:rPr lang="en-US" i="1" dirty="0" err="1" smtClean="0"/>
              <a:t>Sapien</a:t>
            </a:r>
            <a:endParaRPr lang="en-US" i="1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xmlns="" id="{A6CAE937-A2C9-D343-9309-5EE0A70DE8C7}"/>
              </a:ext>
            </a:extLst>
          </p:cNvPr>
          <p:cNvSpPr txBox="1">
            <a:spLocks/>
          </p:cNvSpPr>
          <p:nvPr/>
        </p:nvSpPr>
        <p:spPr>
          <a:xfrm>
            <a:off x="838200" y="3494120"/>
            <a:ext cx="10515600" cy="5240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trike="sngStrike" dirty="0"/>
              <a:t>ACTACGGATGCAGTCGATA</a:t>
            </a:r>
            <a:r>
              <a:rPr lang="en-US" dirty="0"/>
              <a:t>CTGCAAACGCGTTAAACTACTGCGGATTACCTGA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xmlns="" id="{5FA9C434-E9E9-064E-BD04-A8752E8A8B02}"/>
              </a:ext>
            </a:extLst>
          </p:cNvPr>
          <p:cNvSpPr txBox="1">
            <a:spLocks/>
          </p:cNvSpPr>
          <p:nvPr/>
        </p:nvSpPr>
        <p:spPr>
          <a:xfrm>
            <a:off x="838200" y="4157085"/>
            <a:ext cx="10515600" cy="5240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ACTACGGATGCAGTCGATA</a:t>
            </a:r>
            <a:r>
              <a:rPr lang="en-US" strike="sngStrike" dirty="0"/>
              <a:t>CTGCAAACGCGTTAAA</a:t>
            </a:r>
            <a:r>
              <a:rPr lang="en-US" dirty="0"/>
              <a:t>CTACTGCGGATTACCTGA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xmlns="" id="{EDC04BE3-9E29-CB41-9D16-88670945CB4B}"/>
              </a:ext>
            </a:extLst>
          </p:cNvPr>
          <p:cNvSpPr txBox="1">
            <a:spLocks/>
          </p:cNvSpPr>
          <p:nvPr/>
        </p:nvSpPr>
        <p:spPr>
          <a:xfrm>
            <a:off x="838200" y="4820050"/>
            <a:ext cx="10515600" cy="5240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ACTACGGATGCAGTCGATACTGCAAACGCGTTAAA</a:t>
            </a:r>
            <a:r>
              <a:rPr lang="en-US" strike="sngStrike" dirty="0"/>
              <a:t>CTACTGCGGATTACCTGA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7922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" grpId="1" build="p"/>
      <p:bldP spid="4" grpId="0"/>
      <p:bldP spid="12" grpId="0"/>
      <p:bldP spid="13" grpId="0"/>
      <p:bldP spid="14" grpId="0"/>
      <p:bldP spid="15" grpId="0"/>
      <p:bldP spid="1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352F2CC-B261-9046-A554-24A43C37D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The Known Ori Give Clues To Unknown?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8B93F309-19C4-5D42-B344-D4C4BEC929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87707" y="3366530"/>
            <a:ext cx="4381737" cy="2441145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1951AC6B-36C8-924B-9FB5-819A15C3AC6D}"/>
              </a:ext>
            </a:extLst>
          </p:cNvPr>
          <p:cNvSpPr/>
          <p:nvPr/>
        </p:nvSpPr>
        <p:spPr>
          <a:xfrm>
            <a:off x="987707" y="1570039"/>
            <a:ext cx="92674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53‡‡†305))6*;4826)4‡.)4‡);80 6*;48†8¶60))85;1‡(;:‡*8†83(88) 5*†;46(;88*96*?;8)*‡(;485);5*† 2:*‡(;4956*2(5*-4)8¶8*;40692 85);)6†8)4‡‡;1(‡9;48081;8:8‡1 ;48†85;4)485†528806*81(‡9;48 ;(88;4(‡?34;48)4‡;161;:188;‡?;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A31627C5-0A27-A043-9FAA-E985371B6197}"/>
              </a:ext>
            </a:extLst>
          </p:cNvPr>
          <p:cNvSpPr/>
          <p:nvPr/>
        </p:nvSpPr>
        <p:spPr>
          <a:xfrm>
            <a:off x="987707" y="1570039"/>
            <a:ext cx="92674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53‡‡†305))6*;4</a:t>
            </a:r>
            <a:r>
              <a:rPr lang="en-US" dirty="0">
                <a:solidFill>
                  <a:srgbClr val="FF0000"/>
                </a:solidFill>
              </a:rPr>
              <a:t>8</a:t>
            </a:r>
            <a:r>
              <a:rPr lang="en-US" dirty="0"/>
              <a:t>26)4‡.)4‡);</a:t>
            </a:r>
            <a:r>
              <a:rPr lang="en-US" dirty="0">
                <a:solidFill>
                  <a:srgbClr val="FF0000"/>
                </a:solidFill>
              </a:rPr>
              <a:t>8</a:t>
            </a:r>
            <a:r>
              <a:rPr lang="en-US" dirty="0"/>
              <a:t>0 6*;4</a:t>
            </a:r>
            <a:r>
              <a:rPr lang="en-US" dirty="0">
                <a:solidFill>
                  <a:srgbClr val="FF0000"/>
                </a:solidFill>
              </a:rPr>
              <a:t>8</a:t>
            </a:r>
            <a:r>
              <a:rPr lang="en-US" dirty="0"/>
              <a:t>†</a:t>
            </a:r>
            <a:r>
              <a:rPr lang="en-US" dirty="0">
                <a:solidFill>
                  <a:srgbClr val="FF0000"/>
                </a:solidFill>
              </a:rPr>
              <a:t>8</a:t>
            </a:r>
            <a:r>
              <a:rPr lang="en-US" dirty="0"/>
              <a:t>¶60))85;1‡(;:‡*</a:t>
            </a:r>
            <a:r>
              <a:rPr lang="en-US" dirty="0">
                <a:solidFill>
                  <a:srgbClr val="FF0000"/>
                </a:solidFill>
              </a:rPr>
              <a:t>8</a:t>
            </a:r>
            <a:r>
              <a:rPr lang="en-US" dirty="0"/>
              <a:t>†</a:t>
            </a:r>
            <a:r>
              <a:rPr lang="en-US" dirty="0">
                <a:solidFill>
                  <a:srgbClr val="FF0000"/>
                </a:solidFill>
              </a:rPr>
              <a:t>8</a:t>
            </a:r>
            <a:r>
              <a:rPr lang="en-US" dirty="0"/>
              <a:t>3(</a:t>
            </a:r>
            <a:r>
              <a:rPr lang="en-US" dirty="0">
                <a:solidFill>
                  <a:srgbClr val="FF0000"/>
                </a:solidFill>
              </a:rPr>
              <a:t>88</a:t>
            </a:r>
            <a:r>
              <a:rPr lang="en-US" dirty="0"/>
              <a:t>) 5*†;46(;</a:t>
            </a:r>
            <a:r>
              <a:rPr lang="en-US" dirty="0">
                <a:solidFill>
                  <a:srgbClr val="FF0000"/>
                </a:solidFill>
              </a:rPr>
              <a:t>88</a:t>
            </a:r>
            <a:r>
              <a:rPr lang="en-US" dirty="0"/>
              <a:t>*96*?;</a:t>
            </a:r>
            <a:r>
              <a:rPr lang="en-US" dirty="0">
                <a:solidFill>
                  <a:srgbClr val="FF0000"/>
                </a:solidFill>
              </a:rPr>
              <a:t>8</a:t>
            </a:r>
            <a:r>
              <a:rPr lang="en-US" dirty="0"/>
              <a:t>)*‡(;4</a:t>
            </a:r>
            <a:r>
              <a:rPr lang="en-US" dirty="0">
                <a:solidFill>
                  <a:srgbClr val="FF0000"/>
                </a:solidFill>
              </a:rPr>
              <a:t>8</a:t>
            </a:r>
            <a:r>
              <a:rPr lang="en-US" dirty="0"/>
              <a:t>5);5*† 2:*‡(;4956*2(5*-4)</a:t>
            </a:r>
            <a:r>
              <a:rPr lang="en-US" dirty="0">
                <a:solidFill>
                  <a:srgbClr val="FF0000"/>
                </a:solidFill>
              </a:rPr>
              <a:t>8</a:t>
            </a:r>
            <a:r>
              <a:rPr lang="en-US" dirty="0"/>
              <a:t>¶</a:t>
            </a:r>
            <a:r>
              <a:rPr lang="en-US" dirty="0">
                <a:solidFill>
                  <a:srgbClr val="FF0000"/>
                </a:solidFill>
              </a:rPr>
              <a:t>8</a:t>
            </a:r>
            <a:r>
              <a:rPr lang="en-US" dirty="0"/>
              <a:t>*;40692 </a:t>
            </a:r>
            <a:r>
              <a:rPr lang="en-US" dirty="0">
                <a:solidFill>
                  <a:srgbClr val="FF0000"/>
                </a:solidFill>
              </a:rPr>
              <a:t>8</a:t>
            </a:r>
            <a:r>
              <a:rPr lang="en-US" dirty="0"/>
              <a:t>5);)6†</a:t>
            </a:r>
            <a:r>
              <a:rPr lang="en-US" dirty="0">
                <a:solidFill>
                  <a:srgbClr val="FF0000"/>
                </a:solidFill>
              </a:rPr>
              <a:t>8</a:t>
            </a:r>
            <a:r>
              <a:rPr lang="en-US" dirty="0"/>
              <a:t>)4‡‡;1(‡9;4</a:t>
            </a:r>
            <a:r>
              <a:rPr lang="en-US" dirty="0">
                <a:solidFill>
                  <a:srgbClr val="FF0000"/>
                </a:solidFill>
              </a:rPr>
              <a:t>8</a:t>
            </a:r>
            <a:r>
              <a:rPr lang="en-US" dirty="0"/>
              <a:t>0</a:t>
            </a:r>
            <a:r>
              <a:rPr lang="en-US" dirty="0">
                <a:solidFill>
                  <a:srgbClr val="FF0000"/>
                </a:solidFill>
              </a:rPr>
              <a:t>8</a:t>
            </a:r>
            <a:r>
              <a:rPr lang="en-US" dirty="0"/>
              <a:t>1;</a:t>
            </a:r>
            <a:r>
              <a:rPr lang="en-US" dirty="0">
                <a:solidFill>
                  <a:srgbClr val="FF0000"/>
                </a:solidFill>
              </a:rPr>
              <a:t>8</a:t>
            </a:r>
            <a:r>
              <a:rPr lang="en-US" dirty="0"/>
              <a:t>:</a:t>
            </a:r>
            <a:r>
              <a:rPr lang="en-US" dirty="0">
                <a:solidFill>
                  <a:srgbClr val="FF0000"/>
                </a:solidFill>
              </a:rPr>
              <a:t>8</a:t>
            </a:r>
            <a:r>
              <a:rPr lang="en-US" dirty="0"/>
              <a:t>‡1 ;4</a:t>
            </a:r>
            <a:r>
              <a:rPr lang="en-US" dirty="0">
                <a:solidFill>
                  <a:srgbClr val="FF0000"/>
                </a:solidFill>
              </a:rPr>
              <a:t>8</a:t>
            </a:r>
            <a:r>
              <a:rPr lang="en-US" dirty="0"/>
              <a:t>†</a:t>
            </a:r>
            <a:r>
              <a:rPr lang="en-US" dirty="0">
                <a:solidFill>
                  <a:srgbClr val="FF0000"/>
                </a:solidFill>
              </a:rPr>
              <a:t>8</a:t>
            </a:r>
            <a:r>
              <a:rPr lang="en-US" dirty="0"/>
              <a:t>5;4)4</a:t>
            </a:r>
            <a:r>
              <a:rPr lang="en-US" dirty="0">
                <a:solidFill>
                  <a:srgbClr val="FF0000"/>
                </a:solidFill>
              </a:rPr>
              <a:t>8</a:t>
            </a:r>
            <a:r>
              <a:rPr lang="en-US" dirty="0"/>
              <a:t>5†52</a:t>
            </a:r>
            <a:r>
              <a:rPr lang="en-US" dirty="0">
                <a:solidFill>
                  <a:srgbClr val="FF0000"/>
                </a:solidFill>
              </a:rPr>
              <a:t>88</a:t>
            </a:r>
            <a:r>
              <a:rPr lang="en-US" dirty="0"/>
              <a:t>06*</a:t>
            </a:r>
            <a:r>
              <a:rPr lang="en-US" dirty="0">
                <a:solidFill>
                  <a:srgbClr val="FF0000"/>
                </a:solidFill>
              </a:rPr>
              <a:t>8</a:t>
            </a:r>
            <a:r>
              <a:rPr lang="en-US" dirty="0"/>
              <a:t>1(‡9;4</a:t>
            </a:r>
            <a:r>
              <a:rPr lang="en-US" dirty="0">
                <a:solidFill>
                  <a:srgbClr val="FF0000"/>
                </a:solidFill>
              </a:rPr>
              <a:t>8</a:t>
            </a:r>
            <a:r>
              <a:rPr lang="en-US" dirty="0"/>
              <a:t> ;(</a:t>
            </a:r>
            <a:r>
              <a:rPr lang="en-US" dirty="0">
                <a:solidFill>
                  <a:srgbClr val="FF0000"/>
                </a:solidFill>
              </a:rPr>
              <a:t>88</a:t>
            </a:r>
            <a:r>
              <a:rPr lang="en-US" dirty="0"/>
              <a:t>;4(‡?34;4</a:t>
            </a:r>
            <a:r>
              <a:rPr lang="en-US" dirty="0">
                <a:solidFill>
                  <a:srgbClr val="FF0000"/>
                </a:solidFill>
              </a:rPr>
              <a:t>8</a:t>
            </a:r>
            <a:r>
              <a:rPr lang="en-US" dirty="0"/>
              <a:t>)4‡;161;:1</a:t>
            </a:r>
            <a:r>
              <a:rPr lang="en-US" dirty="0">
                <a:solidFill>
                  <a:srgbClr val="FF0000"/>
                </a:solidFill>
              </a:rPr>
              <a:t>88</a:t>
            </a:r>
            <a:r>
              <a:rPr lang="en-US" dirty="0"/>
              <a:t>;‡?;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EA294ABD-247F-DE44-B2B3-39240708A7DD}"/>
              </a:ext>
            </a:extLst>
          </p:cNvPr>
          <p:cNvSpPr/>
          <p:nvPr/>
        </p:nvSpPr>
        <p:spPr>
          <a:xfrm>
            <a:off x="987707" y="1570039"/>
            <a:ext cx="92674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53‡‡†305))6*</a:t>
            </a:r>
            <a:r>
              <a:rPr lang="en-US" dirty="0">
                <a:solidFill>
                  <a:srgbClr val="FF0000"/>
                </a:solidFill>
              </a:rPr>
              <a:t>;48</a:t>
            </a:r>
            <a:r>
              <a:rPr lang="en-US" dirty="0"/>
              <a:t>26)4‡.)4‡);80 6*</a:t>
            </a:r>
            <a:r>
              <a:rPr lang="en-US" dirty="0">
                <a:solidFill>
                  <a:srgbClr val="FF0000"/>
                </a:solidFill>
              </a:rPr>
              <a:t>;48</a:t>
            </a:r>
            <a:r>
              <a:rPr lang="en-US" dirty="0"/>
              <a:t>†8¶60))85;1‡(;:‡*8†83(88) 5*†;46(;88*96*?;8)*‡(</a:t>
            </a:r>
            <a:r>
              <a:rPr lang="en-US" dirty="0">
                <a:solidFill>
                  <a:srgbClr val="FF0000"/>
                </a:solidFill>
              </a:rPr>
              <a:t>;48</a:t>
            </a:r>
            <a:r>
              <a:rPr lang="en-US" dirty="0"/>
              <a:t>5);5*† 2:*‡(;4956*2(5*-4)8¶8*;40692 85);)6†8)4‡‡;1(‡9</a:t>
            </a:r>
            <a:r>
              <a:rPr lang="en-US" dirty="0">
                <a:solidFill>
                  <a:srgbClr val="FF0000"/>
                </a:solidFill>
              </a:rPr>
              <a:t>;48</a:t>
            </a:r>
            <a:r>
              <a:rPr lang="en-US" dirty="0"/>
              <a:t>081;8:8‡1 </a:t>
            </a:r>
            <a:r>
              <a:rPr lang="en-US" dirty="0">
                <a:solidFill>
                  <a:srgbClr val="FF0000"/>
                </a:solidFill>
              </a:rPr>
              <a:t>;48</a:t>
            </a:r>
            <a:r>
              <a:rPr lang="en-US" dirty="0"/>
              <a:t>†85;4)485†528806*81(‡9</a:t>
            </a:r>
            <a:r>
              <a:rPr lang="en-US" dirty="0">
                <a:solidFill>
                  <a:srgbClr val="FF0000"/>
                </a:solidFill>
              </a:rPr>
              <a:t>;48</a:t>
            </a:r>
            <a:r>
              <a:rPr lang="en-US" dirty="0"/>
              <a:t> ;(88;4(‡?34</a:t>
            </a:r>
            <a:r>
              <a:rPr lang="en-US" dirty="0">
                <a:solidFill>
                  <a:srgbClr val="FF0000"/>
                </a:solidFill>
              </a:rPr>
              <a:t>;48</a:t>
            </a:r>
            <a:r>
              <a:rPr lang="en-US" dirty="0"/>
              <a:t>)4‡;161;:188;‡?;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7BD94B83-674B-1D49-8650-91E499E97BB5}"/>
              </a:ext>
            </a:extLst>
          </p:cNvPr>
          <p:cNvSpPr/>
          <p:nvPr/>
        </p:nvSpPr>
        <p:spPr>
          <a:xfrm>
            <a:off x="5621439" y="3222352"/>
            <a:ext cx="6096000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atcaatgatcaacgtaagcttctaagcatgatcaaggtgctcacacagtttatccacaacctgagtggatgacatcaagataggtcgttgtatctccttcctctcgtactctcatgaccacggaaagatgatcaagagaggatgatttcttggccatatcgcaatgaatacttgtgacttgtgcttccaattgacatcttcagcgccatattgcgctggccaaggtgacggagcgggattacgaaagcatgatcatggctgttgttctgtttatcttgttttgactgagacttgttaggatagacggtttttcatcactgactagccaaagccttactctgcctgacatcgaccgtaaattgataatgaatttacatgcttccgcgacgatttacctcttgatcatcgatccgattgaagatcttcaattgttaattctcttgcctcgactcatagccatgatgagctcttgatcatgtttccttaaccctctattttttacggaagaatgatcaagctgctgctcttgatcatcgtttc</a:t>
            </a:r>
          </a:p>
        </p:txBody>
      </p:sp>
    </p:spTree>
    <p:extLst>
      <p:ext uri="{BB962C8B-B14F-4D97-AF65-F5344CB8AC3E}">
        <p14:creationId xmlns:p14="http://schemas.microsoft.com/office/powerpoint/2010/main" val="2507465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1"/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EC365D3-7BE7-6A4E-A29A-3B524AAD9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313670" cy="1325563"/>
          </a:xfrm>
        </p:spPr>
        <p:txBody>
          <a:bodyPr/>
          <a:lstStyle/>
          <a:p>
            <a:r>
              <a:rPr lang="en-US" dirty="0"/>
              <a:t>Word Count!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C3F7806-C327-5240-9F39-E01771698F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5442" y="5026968"/>
            <a:ext cx="3856709" cy="5807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“NLP has it easy”  4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D0EF86C8-EF86-FF45-92E4-C84B8A4954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4978" y="764231"/>
            <a:ext cx="7289800" cy="379730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xmlns="" id="{0F4020F6-46B8-D647-B89B-3ADBB3FCA4B6}"/>
              </a:ext>
            </a:extLst>
          </p:cNvPr>
          <p:cNvGrpSpPr/>
          <p:nvPr/>
        </p:nvGrpSpPr>
        <p:grpSpPr>
          <a:xfrm>
            <a:off x="4878860" y="5012377"/>
            <a:ext cx="4763109" cy="531344"/>
            <a:chOff x="838200" y="5354537"/>
            <a:chExt cx="4763109" cy="531344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xmlns="" id="{52E7DA54-668E-234A-9DE5-06A1EE67C35B}"/>
                </a:ext>
              </a:extLst>
            </p:cNvPr>
            <p:cNvSpPr/>
            <p:nvPr/>
          </p:nvSpPr>
          <p:spPr>
            <a:xfrm>
              <a:off x="838200" y="5354537"/>
              <a:ext cx="4036361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dirty="0"/>
                <a:t>“</a:t>
              </a:r>
              <a:r>
                <a:rPr lang="en-US" sz="2800" dirty="0" err="1"/>
                <a:t>bioinformaticshasithard</a:t>
              </a:r>
              <a:r>
                <a:rPr lang="en-US" sz="2800" dirty="0"/>
                <a:t>”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xmlns="" id="{06333C2E-AB18-AA42-AE06-524174E51657}"/>
                </a:ext>
              </a:extLst>
            </p:cNvPr>
            <p:cNvSpPr txBox="1"/>
            <p:nvPr/>
          </p:nvSpPr>
          <p:spPr>
            <a:xfrm>
              <a:off x="4965346" y="5362661"/>
              <a:ext cx="63596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4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xmlns="" id="{B484991D-E916-E946-B8AF-FAF8D827F8DE}"/>
              </a:ext>
            </a:extLst>
          </p:cNvPr>
          <p:cNvGrpSpPr/>
          <p:nvPr/>
        </p:nvGrpSpPr>
        <p:grpSpPr>
          <a:xfrm>
            <a:off x="4878860" y="5986443"/>
            <a:ext cx="5081091" cy="523220"/>
            <a:chOff x="795442" y="6151550"/>
            <a:chExt cx="5081091" cy="52322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xmlns="" id="{184B10C3-F299-8045-BE36-C3531CD9A2A5}"/>
                </a:ext>
              </a:extLst>
            </p:cNvPr>
            <p:cNvSpPr/>
            <p:nvPr/>
          </p:nvSpPr>
          <p:spPr>
            <a:xfrm>
              <a:off x="795442" y="6151550"/>
              <a:ext cx="4445128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dirty="0"/>
                <a:t>“bio inform </a:t>
              </a:r>
              <a:r>
                <a:rPr lang="en-US" sz="2800" dirty="0" err="1"/>
                <a:t>atics</a:t>
              </a:r>
              <a:r>
                <a:rPr lang="en-US" sz="2800" dirty="0"/>
                <a:t> ha sit hard”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xmlns="" id="{0B3C750C-2C0B-BB47-B528-602425A9946E}"/>
                </a:ext>
              </a:extLst>
            </p:cNvPr>
            <p:cNvSpPr txBox="1"/>
            <p:nvPr/>
          </p:nvSpPr>
          <p:spPr>
            <a:xfrm>
              <a:off x="5240570" y="6151550"/>
              <a:ext cx="63596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01061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3F6DF09-3009-5F4A-BD5E-E9BEBA132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Pattern Count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DC02DCD-5FBD-5C43-9311-FDCB6601EE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425099"/>
          </a:xfrm>
        </p:spPr>
        <p:txBody>
          <a:bodyPr/>
          <a:lstStyle/>
          <a:p>
            <a:r>
              <a:rPr lang="en-US" dirty="0"/>
              <a:t>“Words” =  “Tokens” = “K-Mer”</a:t>
            </a:r>
          </a:p>
          <a:p>
            <a:r>
              <a:rPr lang="en-US" dirty="0"/>
              <a:t>Given a sequence of nucleotides and a k-</a:t>
            </a:r>
            <a:r>
              <a:rPr lang="en-US" dirty="0" err="1"/>
              <a:t>mer</a:t>
            </a:r>
            <a:r>
              <a:rPr lang="en-US" dirty="0"/>
              <a:t> of length n, what is the most frequent subsequence?</a:t>
            </a:r>
          </a:p>
          <a:p>
            <a:r>
              <a:rPr lang="en-US" dirty="0"/>
              <a:t>For example, given “AAAATG” and k=2, “AA” is most frequent with a count of three.  (Classic windowing problem).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2663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1078</TotalTime>
  <Words>749</Words>
  <Application>Microsoft Office PowerPoint</Application>
  <PresentationFormat>Widescreen</PresentationFormat>
  <Paragraphs>140</Paragraphs>
  <Slides>21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Office Theme</vt:lpstr>
      <vt:lpstr>Bioinformatic Algorithms Using F#</vt:lpstr>
      <vt:lpstr>Agenda</vt:lpstr>
      <vt:lpstr>Bioinformatics Background</vt:lpstr>
      <vt:lpstr>DNA Replication In &lt;5 Minutes</vt:lpstr>
      <vt:lpstr>The Origin Of Replication Problem</vt:lpstr>
      <vt:lpstr>Finding The Origin Of Replication (Ori)</vt:lpstr>
      <vt:lpstr>Can The Known Ori Give Clues To Unknown?</vt:lpstr>
      <vt:lpstr>Word Count!</vt:lpstr>
      <vt:lpstr>Pattern Count</vt:lpstr>
      <vt:lpstr>Pattern Count: Imperative Way</vt:lpstr>
      <vt:lpstr>Pattern Count: Functional Way</vt:lpstr>
      <vt:lpstr>Frequent Words: Imperative Way</vt:lpstr>
      <vt:lpstr>Frequent Words: Functional Way</vt:lpstr>
      <vt:lpstr>Reverse Compliment</vt:lpstr>
      <vt:lpstr>Reverse Compliment: Imperative Way</vt:lpstr>
      <vt:lpstr>Reverse Complement: F# Way</vt:lpstr>
      <vt:lpstr>Clump Finding</vt:lpstr>
      <vt:lpstr>Finding Clumps: Imperative Way</vt:lpstr>
      <vt:lpstr>Finding Clumps: F# Way</vt:lpstr>
      <vt:lpstr>Why is F# Better?</vt:lpstr>
      <vt:lpstr>Wrap Up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Bioinformatic Algorithms Using F#</dc:title>
  <dc:creator>Microsoft Office User</dc:creator>
  <cp:lastModifiedBy>DIXON2019</cp:lastModifiedBy>
  <cp:revision>59</cp:revision>
  <dcterms:created xsi:type="dcterms:W3CDTF">2020-10-11T01:53:56Z</dcterms:created>
  <dcterms:modified xsi:type="dcterms:W3CDTF">2020-10-21T00:29:01Z</dcterms:modified>
</cp:coreProperties>
</file>